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3"/>
  </p:notesMasterIdLst>
  <p:sldIdLst>
    <p:sldId id="312" r:id="rId2"/>
    <p:sldId id="295" r:id="rId3"/>
    <p:sldId id="293" r:id="rId4"/>
    <p:sldId id="339" r:id="rId5"/>
    <p:sldId id="340" r:id="rId6"/>
    <p:sldId id="341" r:id="rId7"/>
    <p:sldId id="338" r:id="rId8"/>
    <p:sldId id="342" r:id="rId9"/>
    <p:sldId id="336" r:id="rId10"/>
    <p:sldId id="294" r:id="rId11"/>
    <p:sldId id="300" r:id="rId12"/>
    <p:sldId id="299" r:id="rId13"/>
    <p:sldId id="343" r:id="rId14"/>
    <p:sldId id="301" r:id="rId15"/>
    <p:sldId id="298" r:id="rId16"/>
    <p:sldId id="302" r:id="rId17"/>
    <p:sldId id="303" r:id="rId18"/>
    <p:sldId id="304" r:id="rId19"/>
    <p:sldId id="305" r:id="rId20"/>
    <p:sldId id="306" r:id="rId21"/>
    <p:sldId id="307" r:id="rId22"/>
    <p:sldId id="308" r:id="rId23"/>
    <p:sldId id="309" r:id="rId24"/>
    <p:sldId id="310" r:id="rId25"/>
    <p:sldId id="311" r:id="rId26"/>
    <p:sldId id="344" r:id="rId27"/>
    <p:sldId id="324" r:id="rId28"/>
    <p:sldId id="357" r:id="rId29"/>
    <p:sldId id="358" r:id="rId30"/>
    <p:sldId id="359" r:id="rId31"/>
    <p:sldId id="335" r:id="rId32"/>
  </p:sldIdLst>
  <p:sldSz cx="9144000" cy="6858000" type="letter"/>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804"/>
    <p:restoredTop sz="95853"/>
  </p:normalViewPr>
  <p:slideViewPr>
    <p:cSldViewPr snapToGrid="0">
      <p:cViewPr varScale="1">
        <p:scale>
          <a:sx n="108" d="100"/>
          <a:sy n="108" d="100"/>
        </p:scale>
        <p:origin x="60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H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AB690A-B0C6-DA47-9798-2181CC6B6BFA}" type="datetimeFigureOut">
              <a:rPr lang="en-HT" smtClean="0"/>
              <a:t>16/12/2024</a:t>
            </a:fld>
            <a:endParaRPr lang="en-HT"/>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H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H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B97BAA-711B-D142-9A15-9B57DB99B5A5}" type="slidenum">
              <a:rPr lang="en-HT" smtClean="0"/>
              <a:t>‹#›</a:t>
            </a:fld>
            <a:endParaRPr lang="en-HT"/>
          </a:p>
        </p:txBody>
      </p:sp>
    </p:spTree>
    <p:extLst>
      <p:ext uri="{BB962C8B-B14F-4D97-AF65-F5344CB8AC3E}">
        <p14:creationId xmlns:p14="http://schemas.microsoft.com/office/powerpoint/2010/main" val="3590696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98B7F1-0365-8E43-90F8-3CBD0C26FD56}" type="slidenum">
              <a:rPr lang="en-US" smtClean="0"/>
              <a:t>1</a:t>
            </a:fld>
            <a:endParaRPr lang="en-US"/>
          </a:p>
        </p:txBody>
      </p:sp>
    </p:spTree>
    <p:extLst>
      <p:ext uri="{BB962C8B-B14F-4D97-AF65-F5344CB8AC3E}">
        <p14:creationId xmlns:p14="http://schemas.microsoft.com/office/powerpoint/2010/main" val="3261012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102240" y="2386744"/>
            <a:ext cx="6939520" cy="1645920"/>
          </a:xfrm>
          <a:solidFill>
            <a:srgbClr val="FFFFFF"/>
          </a:solidFill>
          <a:ln w="38100">
            <a:solidFill>
              <a:srgbClr val="404040"/>
            </a:solidFill>
          </a:ln>
        </p:spPr>
        <p:txBody>
          <a:bodyPr lIns="274320" rIns="274320" anchor="ctr" anchorCtr="1">
            <a:normAutofit/>
          </a:bodyPr>
          <a:lstStyle>
            <a:lvl1pPr algn="ctr">
              <a:defRPr sz="35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021396" y="4352544"/>
            <a:ext cx="5101209" cy="1239894"/>
          </a:xfrm>
          <a:noFill/>
        </p:spPr>
        <p:txBody>
          <a:bodyPr>
            <a:normAutofit/>
          </a:bodyPr>
          <a:lstStyle>
            <a:lvl1pPr marL="0" indent="0" algn="ctr">
              <a:buNone/>
              <a:defRPr sz="1900">
                <a:solidFill>
                  <a:schemeClr val="tx1">
                    <a:lumMod val="75000"/>
                    <a:lumOff val="25000"/>
                  </a:schemeClr>
                </a:solidFill>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5DF67886-02FF-014E-8095-52A278DCA051}" type="datetimeFigureOut">
              <a:rPr lang="en-US" smtClean="0"/>
              <a:t>12/16/24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DA8FE5-0565-CA44-B71D-0F7D5B7771FE}" type="slidenum">
              <a:rPr lang="en-US" smtClean="0"/>
              <a:t>‹#›</a:t>
            </a:fld>
            <a:endParaRPr lang="en-US"/>
          </a:p>
        </p:txBody>
      </p:sp>
    </p:spTree>
    <p:extLst>
      <p:ext uri="{BB962C8B-B14F-4D97-AF65-F5344CB8AC3E}">
        <p14:creationId xmlns:p14="http://schemas.microsoft.com/office/powerpoint/2010/main" val="428318537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F67886-02FF-014E-8095-52A278DCA051}" type="datetimeFigureOut">
              <a:rPr lang="en-US" smtClean="0"/>
              <a:t>12/16/24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DA8FE5-0565-CA44-B71D-0F7D5B7771FE}" type="slidenum">
              <a:rPr lang="en-US" smtClean="0"/>
              <a:t>‹#›</a:t>
            </a:fld>
            <a:endParaRPr lang="en-US"/>
          </a:p>
        </p:txBody>
      </p:sp>
    </p:spTree>
    <p:extLst>
      <p:ext uri="{BB962C8B-B14F-4D97-AF65-F5344CB8AC3E}">
        <p14:creationId xmlns:p14="http://schemas.microsoft.com/office/powerpoint/2010/main" val="4117350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937260"/>
            <a:ext cx="1053966"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06046" y="937260"/>
            <a:ext cx="4716174"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F67886-02FF-014E-8095-52A278DCA051}" type="datetimeFigureOut">
              <a:rPr lang="en-US" smtClean="0"/>
              <a:t>12/16/24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DA8FE5-0565-CA44-B71D-0F7D5B7771FE}" type="slidenum">
              <a:rPr lang="en-US" smtClean="0"/>
              <a:t>‹#›</a:t>
            </a:fld>
            <a:endParaRPr lang="en-US"/>
          </a:p>
        </p:txBody>
      </p:sp>
    </p:spTree>
    <p:extLst>
      <p:ext uri="{BB962C8B-B14F-4D97-AF65-F5344CB8AC3E}">
        <p14:creationId xmlns:p14="http://schemas.microsoft.com/office/powerpoint/2010/main" val="1296727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F67886-02FF-014E-8095-52A278DCA051}" type="datetimeFigureOut">
              <a:rPr lang="en-US" smtClean="0"/>
              <a:t>12/16/24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DA8FE5-0565-CA44-B71D-0F7D5B7771FE}" type="slidenum">
              <a:rPr lang="en-US" smtClean="0"/>
              <a:t>‹#›</a:t>
            </a:fld>
            <a:endParaRPr lang="en-US"/>
          </a:p>
        </p:txBody>
      </p:sp>
    </p:spTree>
    <p:extLst>
      <p:ext uri="{BB962C8B-B14F-4D97-AF65-F5344CB8AC3E}">
        <p14:creationId xmlns:p14="http://schemas.microsoft.com/office/powerpoint/2010/main" val="1119577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106424" y="2386744"/>
            <a:ext cx="6940296" cy="1645920"/>
          </a:xfrm>
          <a:solidFill>
            <a:srgbClr val="FFFFFF"/>
          </a:solidFill>
          <a:ln w="38100">
            <a:solidFill>
              <a:srgbClr val="404040"/>
            </a:solidFill>
          </a:ln>
        </p:spPr>
        <p:txBody>
          <a:bodyPr lIns="274320" rIns="274320" anchor="ctr" anchorCtr="1">
            <a:normAutofit/>
          </a:bodyPr>
          <a:lstStyle>
            <a:lvl1pPr>
              <a:defRPr sz="35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021396" y="4352465"/>
            <a:ext cx="5101209" cy="1265082"/>
          </a:xfrm>
        </p:spPr>
        <p:txBody>
          <a:bodyPr anchor="t" anchorCtr="1">
            <a:normAutofit/>
          </a:bodyPr>
          <a:lstStyle>
            <a:lvl1pPr marL="0" indent="0">
              <a:buNone/>
              <a:defRPr sz="1900">
                <a:solidFill>
                  <a:schemeClr val="tx1"/>
                </a:solidFill>
              </a:defRPr>
            </a:lvl1pPr>
            <a:lvl2pPr marL="457200" indent="0">
              <a:buNone/>
              <a:defRPr sz="19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5DF67886-02FF-014E-8095-52A278DCA051}" type="datetimeFigureOut">
              <a:rPr lang="en-US" smtClean="0"/>
              <a:t>12/16/24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DA8FE5-0565-CA44-B71D-0F7D5B7771FE}" type="slidenum">
              <a:rPr lang="en-US" smtClean="0"/>
              <a:t>‹#›</a:t>
            </a:fld>
            <a:endParaRPr lang="en-US"/>
          </a:p>
        </p:txBody>
      </p:sp>
    </p:spTree>
    <p:extLst>
      <p:ext uri="{BB962C8B-B14F-4D97-AF65-F5344CB8AC3E}">
        <p14:creationId xmlns:p14="http://schemas.microsoft.com/office/powerpoint/2010/main" val="189081250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2239" y="2638044"/>
            <a:ext cx="3288023"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3737" y="2638044"/>
            <a:ext cx="3290516"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DF67886-02FF-014E-8095-52A278DCA051}" type="datetimeFigureOut">
              <a:rPr lang="en-US" smtClean="0"/>
              <a:t>12/16/24</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1BDA8FE5-0565-CA44-B71D-0F7D5B7771FE}" type="slidenum">
              <a:rPr lang="en-US" smtClean="0"/>
              <a:t>‹#›</a:t>
            </a:fld>
            <a:endParaRPr lang="en-US"/>
          </a:p>
        </p:txBody>
      </p:sp>
    </p:spTree>
    <p:extLst>
      <p:ext uri="{BB962C8B-B14F-4D97-AF65-F5344CB8AC3E}">
        <p14:creationId xmlns:p14="http://schemas.microsoft.com/office/powerpoint/2010/main" val="3779502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02239" y="2313434"/>
            <a:ext cx="3288024"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2239" y="3143250"/>
            <a:ext cx="3288024"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753737" y="3143250"/>
            <a:ext cx="3290516"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4753737" y="2313434"/>
            <a:ext cx="3290516"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5DF67886-02FF-014E-8095-52A278DCA051}" type="datetimeFigureOut">
              <a:rPr lang="en-US" smtClean="0"/>
              <a:t>12/16/24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DA8FE5-0565-CA44-B71D-0F7D5B7771FE}"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28821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F67886-02FF-014E-8095-52A278DCA051}" type="datetimeFigureOut">
              <a:rPr lang="en-US" smtClean="0"/>
              <a:t>12/16/24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DA8FE5-0565-CA44-B71D-0F7D5B7771FE}" type="slidenum">
              <a:rPr lang="en-US" smtClean="0"/>
              <a:t>‹#›</a:t>
            </a:fld>
            <a:endParaRPr lang="en-US"/>
          </a:p>
        </p:txBody>
      </p:sp>
    </p:spTree>
    <p:extLst>
      <p:ext uri="{BB962C8B-B14F-4D97-AF65-F5344CB8AC3E}">
        <p14:creationId xmlns:p14="http://schemas.microsoft.com/office/powerpoint/2010/main" val="3446303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F67886-02FF-014E-8095-52A278DCA051}" type="datetimeFigureOut">
              <a:rPr lang="en-US" smtClean="0"/>
              <a:t>12/16/24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BDA8FE5-0565-CA44-B71D-0F7D5B7771FE}" type="slidenum">
              <a:rPr lang="en-US" smtClean="0"/>
              <a:t>‹#›</a:t>
            </a:fld>
            <a:endParaRPr lang="en-US"/>
          </a:p>
        </p:txBody>
      </p:sp>
    </p:spTree>
    <p:extLst>
      <p:ext uri="{BB962C8B-B14F-4D97-AF65-F5344CB8AC3E}">
        <p14:creationId xmlns:p14="http://schemas.microsoft.com/office/powerpoint/2010/main" val="2445934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457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40703" y="2243829"/>
            <a:ext cx="3290594" cy="1141497"/>
          </a:xfrm>
          <a:solidFill>
            <a:srgbClr val="FFFFFF"/>
          </a:solidFill>
          <a:ln>
            <a:solidFill>
              <a:srgbClr val="404040"/>
            </a:solidFill>
          </a:ln>
        </p:spPr>
        <p:txBody>
          <a:bodyPr anchor="ctr" anchorCtr="1">
            <a:normAutofit/>
          </a:bodyPr>
          <a:lstStyle>
            <a:lvl1pPr>
              <a:defRPr sz="21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5052060" y="804672"/>
            <a:ext cx="361188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2965" y="3549918"/>
            <a:ext cx="284607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5DF67886-02FF-014E-8095-52A278DCA051}" type="datetimeFigureOut">
              <a:rPr lang="en-US" smtClean="0"/>
              <a:t>12/16/24</a:t>
            </a:fld>
            <a:endParaRPr lang="en-US"/>
          </a:p>
        </p:txBody>
      </p:sp>
      <p:sp>
        <p:nvSpPr>
          <p:cNvPr id="10" name="Footer Placeholder 9"/>
          <p:cNvSpPr>
            <a:spLocks noGrp="1"/>
          </p:cNvSpPr>
          <p:nvPr>
            <p:ph type="ftr" sz="quarter" idx="11"/>
          </p:nvPr>
        </p:nvSpPr>
        <p:spPr>
          <a:xfrm>
            <a:off x="640703" y="6236208"/>
            <a:ext cx="3806398" cy="320040"/>
          </a:xfrm>
        </p:spPr>
        <p:txBody>
          <a:bodyPr>
            <a:normAutofit/>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1BDA8FE5-0565-CA44-B71D-0F7D5B7771FE}" type="slidenum">
              <a:rPr lang="en-US" smtClean="0"/>
              <a:t>‹#›</a:t>
            </a:fld>
            <a:endParaRPr lang="en-US"/>
          </a:p>
        </p:txBody>
      </p:sp>
    </p:spTree>
    <p:extLst>
      <p:ext uri="{BB962C8B-B14F-4D97-AF65-F5344CB8AC3E}">
        <p14:creationId xmlns:p14="http://schemas.microsoft.com/office/powerpoint/2010/main" val="871178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4571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40080" y="2243828"/>
            <a:ext cx="3291840" cy="1143000"/>
          </a:xfrm>
          <a:solidFill>
            <a:srgbClr val="FFFFFF"/>
          </a:solidFill>
          <a:ln>
            <a:solidFill>
              <a:srgbClr val="262626"/>
            </a:solidFill>
          </a:ln>
        </p:spPr>
        <p:txBody>
          <a:bodyPr anchor="ctr" anchorCtr="1">
            <a:noAutofit/>
          </a:bodyPr>
          <a:lstStyle>
            <a:lvl1pPr>
              <a:defRPr sz="21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572000" y="-42172"/>
            <a:ext cx="4576573"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2965" y="3549919"/>
            <a:ext cx="284607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5DF67886-02FF-014E-8095-52A278DCA051}" type="datetimeFigureOut">
              <a:rPr lang="en-US" smtClean="0"/>
              <a:t>12/16/24</a:t>
            </a:fld>
            <a:endParaRPr lang="en-US"/>
          </a:p>
        </p:txBody>
      </p:sp>
      <p:sp>
        <p:nvSpPr>
          <p:cNvPr id="9" name="Footer Placeholder 8"/>
          <p:cNvSpPr>
            <a:spLocks noGrp="1"/>
          </p:cNvSpPr>
          <p:nvPr>
            <p:ph type="ftr" sz="quarter" idx="11"/>
          </p:nvPr>
        </p:nvSpPr>
        <p:spPr>
          <a:xfrm>
            <a:off x="640080" y="6236208"/>
            <a:ext cx="3803904" cy="320040"/>
          </a:xfrm>
        </p:spPr>
        <p:txBody>
          <a:bodyPr>
            <a:normAutofit/>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1BDA8FE5-0565-CA44-B71D-0F7D5B7771FE}" type="slidenum">
              <a:rPr lang="en-US" smtClean="0"/>
              <a:t>‹#›</a:t>
            </a:fld>
            <a:endParaRPr lang="en-US"/>
          </a:p>
        </p:txBody>
      </p:sp>
    </p:spTree>
    <p:extLst>
      <p:ext uri="{BB962C8B-B14F-4D97-AF65-F5344CB8AC3E}">
        <p14:creationId xmlns:p14="http://schemas.microsoft.com/office/powerpoint/2010/main" val="3956414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8943" y="6238816"/>
            <a:ext cx="2065310" cy="323968"/>
          </a:xfrm>
          <a:prstGeom prst="rect">
            <a:avLst/>
          </a:prstGeom>
        </p:spPr>
        <p:txBody>
          <a:bodyPr vert="horz" lIns="91440" tIns="45720" rIns="91440" bIns="45720" rtlCol="0" anchor="ctr"/>
          <a:lstStyle>
            <a:lvl1pPr algn="r">
              <a:defRPr sz="1000">
                <a:solidFill>
                  <a:schemeClr val="tx1">
                    <a:alpha val="70000"/>
                  </a:schemeClr>
                </a:solidFill>
              </a:defRPr>
            </a:lvl1pPr>
          </a:lstStyle>
          <a:p>
            <a:fld id="{5DF67886-02FF-014E-8095-52A278DCA051}" type="datetimeFigureOut">
              <a:rPr lang="en-US" smtClean="0"/>
              <a:t>12/16/24</a:t>
            </a:fld>
            <a:endParaRPr lang="en-US"/>
          </a:p>
        </p:txBody>
      </p:sp>
      <p:sp>
        <p:nvSpPr>
          <p:cNvPr id="5" name="Footer Placeholder 4"/>
          <p:cNvSpPr>
            <a:spLocks noGrp="1"/>
          </p:cNvSpPr>
          <p:nvPr>
            <p:ph type="ftr" sz="quarter" idx="3"/>
          </p:nvPr>
        </p:nvSpPr>
        <p:spPr>
          <a:xfrm>
            <a:off x="1102239" y="6236208"/>
            <a:ext cx="4556664"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8240112" y="6217920"/>
            <a:ext cx="365760" cy="365760"/>
          </a:xfrm>
          <a:prstGeom prst="ellipse">
            <a:avLst/>
          </a:prstGeom>
          <a:solidFill>
            <a:srgbClr val="1D1D1D">
              <a:alpha val="69804"/>
            </a:srgbClr>
          </a:solidFill>
        </p:spPr>
        <p:txBody>
          <a:bodyPr vert="horz" lIns="18288" tIns="45720" rIns="18288" bIns="45720" rtlCol="0" anchor="ctr">
            <a:noAutofit/>
          </a:bodyPr>
          <a:lstStyle>
            <a:lvl1pPr algn="ctr">
              <a:defRPr sz="1100" spc="0" baseline="0">
                <a:solidFill>
                  <a:srgbClr val="FFFFFF"/>
                </a:solidFill>
              </a:defRPr>
            </a:lvl1pPr>
          </a:lstStyle>
          <a:p>
            <a:fld id="{1BDA8FE5-0565-CA44-B71D-0F7D5B7771FE}" type="slidenum">
              <a:rPr lang="en-US" smtClean="0"/>
              <a:t>‹#›</a:t>
            </a:fld>
            <a:endParaRPr lang="en-US"/>
          </a:p>
        </p:txBody>
      </p:sp>
    </p:spTree>
    <p:extLst>
      <p:ext uri="{BB962C8B-B14F-4D97-AF65-F5344CB8AC3E}">
        <p14:creationId xmlns:p14="http://schemas.microsoft.com/office/powerpoint/2010/main" val="269856837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svg"/></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hyperlink" Target="mailto:alexandro.disla@hanwash.org"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12F58-3B90-3B77-A257-AC770085533E}"/>
              </a:ext>
            </a:extLst>
          </p:cNvPr>
          <p:cNvSpPr>
            <a:spLocks noGrp="1"/>
          </p:cNvSpPr>
          <p:nvPr>
            <p:ph type="ctrTitle"/>
          </p:nvPr>
        </p:nvSpPr>
        <p:spPr>
          <a:xfrm>
            <a:off x="756046" y="215147"/>
            <a:ext cx="8082844" cy="1033815"/>
          </a:xfrm>
        </p:spPr>
        <p:txBody>
          <a:bodyPr>
            <a:normAutofit/>
          </a:bodyPr>
          <a:lstStyle/>
          <a:p>
            <a:r>
              <a:rPr lang="en-US" dirty="0"/>
              <a:t>Commune Action Plan</a:t>
            </a:r>
          </a:p>
        </p:txBody>
      </p:sp>
      <p:pic>
        <p:nvPicPr>
          <p:cNvPr id="5" name="Picture 4">
            <a:extLst>
              <a:ext uri="{FF2B5EF4-FFF2-40B4-BE49-F238E27FC236}">
                <a16:creationId xmlns:a16="http://schemas.microsoft.com/office/drawing/2014/main" id="{8A320D50-B76B-C56B-9A5B-7B2A853C2154}"/>
              </a:ext>
            </a:extLst>
          </p:cNvPr>
          <p:cNvPicPr>
            <a:picLocks noChangeAspect="1"/>
          </p:cNvPicPr>
          <p:nvPr/>
        </p:nvPicPr>
        <p:blipFill>
          <a:blip r:embed="rId3"/>
          <a:stretch>
            <a:fillRect/>
          </a:stretch>
        </p:blipFill>
        <p:spPr>
          <a:xfrm>
            <a:off x="200416" y="2268777"/>
            <a:ext cx="3657600" cy="3086100"/>
          </a:xfrm>
          <a:prstGeom prst="rect">
            <a:avLst/>
          </a:prstGeom>
          <a:ln>
            <a:solidFill>
              <a:schemeClr val="accent1"/>
            </a:solidFill>
          </a:ln>
        </p:spPr>
      </p:pic>
      <p:sp>
        <p:nvSpPr>
          <p:cNvPr id="6" name="TextBox 5">
            <a:extLst>
              <a:ext uri="{FF2B5EF4-FFF2-40B4-BE49-F238E27FC236}">
                <a16:creationId xmlns:a16="http://schemas.microsoft.com/office/drawing/2014/main" id="{BD1CF14F-BD0D-C49D-C6BD-8B038C2A7B74}"/>
              </a:ext>
            </a:extLst>
          </p:cNvPr>
          <p:cNvSpPr txBox="1"/>
          <p:nvPr/>
        </p:nvSpPr>
        <p:spPr>
          <a:xfrm>
            <a:off x="4910202" y="3477074"/>
            <a:ext cx="3645074" cy="923330"/>
          </a:xfrm>
          <a:prstGeom prst="rect">
            <a:avLst/>
          </a:prstGeom>
          <a:solidFill>
            <a:schemeClr val="tx1"/>
          </a:solidFill>
          <a:ln>
            <a:solidFill>
              <a:schemeClr val="accent1"/>
            </a:solidFill>
          </a:ln>
        </p:spPr>
        <p:txBody>
          <a:bodyPr wrap="square" rtlCol="0">
            <a:spAutoFit/>
          </a:bodyPr>
          <a:lstStyle/>
          <a:p>
            <a:r>
              <a:rPr lang="en-HT" dirty="0">
                <a:solidFill>
                  <a:schemeClr val="bg1"/>
                </a:solidFill>
              </a:rPr>
              <a:t>This user guide will help you walkthrough the Commune Action Plan.</a:t>
            </a:r>
          </a:p>
        </p:txBody>
      </p:sp>
    </p:spTree>
    <p:extLst>
      <p:ext uri="{BB962C8B-B14F-4D97-AF65-F5344CB8AC3E}">
        <p14:creationId xmlns:p14="http://schemas.microsoft.com/office/powerpoint/2010/main" val="996911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8230D-ABE7-223A-0F50-14DC8DB0F8A2}"/>
              </a:ext>
            </a:extLst>
          </p:cNvPr>
          <p:cNvSpPr>
            <a:spLocks noGrp="1"/>
          </p:cNvSpPr>
          <p:nvPr>
            <p:ph type="title"/>
          </p:nvPr>
        </p:nvSpPr>
        <p:spPr>
          <a:xfrm>
            <a:off x="1603122" y="113792"/>
            <a:ext cx="5937755" cy="525441"/>
          </a:xfrm>
        </p:spPr>
        <p:txBody>
          <a:bodyPr>
            <a:normAutofit fontScale="90000"/>
          </a:bodyPr>
          <a:lstStyle/>
          <a:p>
            <a:r>
              <a:rPr lang="en-HT" dirty="0"/>
              <a:t>CAP Console overview</a:t>
            </a:r>
          </a:p>
        </p:txBody>
      </p:sp>
      <p:pic>
        <p:nvPicPr>
          <p:cNvPr id="8" name="Picture 7">
            <a:extLst>
              <a:ext uri="{FF2B5EF4-FFF2-40B4-BE49-F238E27FC236}">
                <a16:creationId xmlns:a16="http://schemas.microsoft.com/office/drawing/2014/main" id="{0262D523-C3FD-8192-35E9-74C8B424F5F2}"/>
              </a:ext>
            </a:extLst>
          </p:cNvPr>
          <p:cNvPicPr>
            <a:picLocks noChangeAspect="1"/>
          </p:cNvPicPr>
          <p:nvPr/>
        </p:nvPicPr>
        <p:blipFill>
          <a:blip r:embed="rId2"/>
          <a:stretch>
            <a:fillRect/>
          </a:stretch>
        </p:blipFill>
        <p:spPr>
          <a:xfrm>
            <a:off x="66321" y="1689100"/>
            <a:ext cx="9011357" cy="4569137"/>
          </a:xfrm>
          <a:prstGeom prst="rect">
            <a:avLst/>
          </a:prstGeom>
          <a:ln>
            <a:solidFill>
              <a:schemeClr val="accent1"/>
            </a:solidFill>
          </a:ln>
        </p:spPr>
      </p:pic>
    </p:spTree>
    <p:extLst>
      <p:ext uri="{BB962C8B-B14F-4D97-AF65-F5344CB8AC3E}">
        <p14:creationId xmlns:p14="http://schemas.microsoft.com/office/powerpoint/2010/main" val="39650470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8230D-ABE7-223A-0F50-14DC8DB0F8A2}"/>
              </a:ext>
            </a:extLst>
          </p:cNvPr>
          <p:cNvSpPr>
            <a:spLocks noGrp="1"/>
          </p:cNvSpPr>
          <p:nvPr>
            <p:ph type="title"/>
          </p:nvPr>
        </p:nvSpPr>
        <p:spPr>
          <a:xfrm>
            <a:off x="1603122" y="240792"/>
            <a:ext cx="5937755" cy="525441"/>
          </a:xfrm>
        </p:spPr>
        <p:txBody>
          <a:bodyPr>
            <a:normAutofit fontScale="90000"/>
          </a:bodyPr>
          <a:lstStyle/>
          <a:p>
            <a:r>
              <a:rPr lang="en-HT" dirty="0"/>
              <a:t>CAP Console overview</a:t>
            </a:r>
          </a:p>
        </p:txBody>
      </p:sp>
      <p:pic>
        <p:nvPicPr>
          <p:cNvPr id="4" name="Picture 3">
            <a:extLst>
              <a:ext uri="{FF2B5EF4-FFF2-40B4-BE49-F238E27FC236}">
                <a16:creationId xmlns:a16="http://schemas.microsoft.com/office/drawing/2014/main" id="{965526E1-067E-FF2E-A480-743AE029DC06}"/>
              </a:ext>
            </a:extLst>
          </p:cNvPr>
          <p:cNvPicPr>
            <a:picLocks noChangeAspect="1"/>
          </p:cNvPicPr>
          <p:nvPr/>
        </p:nvPicPr>
        <p:blipFill>
          <a:blip r:embed="rId2"/>
          <a:stretch>
            <a:fillRect/>
          </a:stretch>
        </p:blipFill>
        <p:spPr>
          <a:xfrm>
            <a:off x="115047" y="1790701"/>
            <a:ext cx="8913906" cy="4735512"/>
          </a:xfrm>
          <a:prstGeom prst="rect">
            <a:avLst/>
          </a:prstGeom>
          <a:ln>
            <a:solidFill>
              <a:schemeClr val="accent1"/>
            </a:solidFill>
          </a:ln>
        </p:spPr>
      </p:pic>
    </p:spTree>
    <p:extLst>
      <p:ext uri="{BB962C8B-B14F-4D97-AF65-F5344CB8AC3E}">
        <p14:creationId xmlns:p14="http://schemas.microsoft.com/office/powerpoint/2010/main" val="171643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8230D-ABE7-223A-0F50-14DC8DB0F8A2}"/>
              </a:ext>
            </a:extLst>
          </p:cNvPr>
          <p:cNvSpPr>
            <a:spLocks noGrp="1"/>
          </p:cNvSpPr>
          <p:nvPr>
            <p:ph type="title"/>
          </p:nvPr>
        </p:nvSpPr>
        <p:spPr>
          <a:xfrm>
            <a:off x="1603122" y="253492"/>
            <a:ext cx="5937755" cy="525441"/>
          </a:xfrm>
        </p:spPr>
        <p:txBody>
          <a:bodyPr>
            <a:normAutofit fontScale="90000"/>
          </a:bodyPr>
          <a:lstStyle/>
          <a:p>
            <a:r>
              <a:rPr lang="en-HT" dirty="0"/>
              <a:t>CAP Console overview</a:t>
            </a:r>
          </a:p>
        </p:txBody>
      </p:sp>
      <p:pic>
        <p:nvPicPr>
          <p:cNvPr id="9" name="Picture 8">
            <a:extLst>
              <a:ext uri="{FF2B5EF4-FFF2-40B4-BE49-F238E27FC236}">
                <a16:creationId xmlns:a16="http://schemas.microsoft.com/office/drawing/2014/main" id="{823D0BFC-C012-FB02-3B47-C6B34986A5EE}"/>
              </a:ext>
            </a:extLst>
          </p:cNvPr>
          <p:cNvPicPr>
            <a:picLocks noChangeAspect="1"/>
          </p:cNvPicPr>
          <p:nvPr/>
        </p:nvPicPr>
        <p:blipFill>
          <a:blip r:embed="rId2"/>
          <a:stretch>
            <a:fillRect/>
          </a:stretch>
        </p:blipFill>
        <p:spPr>
          <a:xfrm>
            <a:off x="426936" y="1701801"/>
            <a:ext cx="8539263" cy="4529812"/>
          </a:xfrm>
          <a:prstGeom prst="rect">
            <a:avLst/>
          </a:prstGeom>
          <a:ln>
            <a:solidFill>
              <a:schemeClr val="accent1"/>
            </a:solidFill>
          </a:ln>
        </p:spPr>
      </p:pic>
    </p:spTree>
    <p:extLst>
      <p:ext uri="{BB962C8B-B14F-4D97-AF65-F5344CB8AC3E}">
        <p14:creationId xmlns:p14="http://schemas.microsoft.com/office/powerpoint/2010/main" val="3186088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8230D-ABE7-223A-0F50-14DC8DB0F8A2}"/>
              </a:ext>
            </a:extLst>
          </p:cNvPr>
          <p:cNvSpPr>
            <a:spLocks noGrp="1"/>
          </p:cNvSpPr>
          <p:nvPr>
            <p:ph type="title"/>
          </p:nvPr>
        </p:nvSpPr>
        <p:spPr>
          <a:xfrm>
            <a:off x="1603122" y="253492"/>
            <a:ext cx="5937755" cy="525441"/>
          </a:xfrm>
        </p:spPr>
        <p:txBody>
          <a:bodyPr>
            <a:normAutofit fontScale="90000"/>
          </a:bodyPr>
          <a:lstStyle/>
          <a:p>
            <a:r>
              <a:rPr lang="en-HT" dirty="0"/>
              <a:t>CAP Console overview</a:t>
            </a:r>
          </a:p>
        </p:txBody>
      </p:sp>
      <p:pic>
        <p:nvPicPr>
          <p:cNvPr id="4" name="Picture 3">
            <a:extLst>
              <a:ext uri="{FF2B5EF4-FFF2-40B4-BE49-F238E27FC236}">
                <a16:creationId xmlns:a16="http://schemas.microsoft.com/office/drawing/2014/main" id="{15A8CE02-1B4E-3367-6B5B-D7182FCE4EC4}"/>
              </a:ext>
            </a:extLst>
          </p:cNvPr>
          <p:cNvPicPr>
            <a:picLocks noChangeAspect="1"/>
          </p:cNvPicPr>
          <p:nvPr/>
        </p:nvPicPr>
        <p:blipFill>
          <a:blip r:embed="rId2"/>
          <a:stretch>
            <a:fillRect/>
          </a:stretch>
        </p:blipFill>
        <p:spPr>
          <a:xfrm>
            <a:off x="230545" y="1570060"/>
            <a:ext cx="8682910" cy="4606012"/>
          </a:xfrm>
          <a:prstGeom prst="rect">
            <a:avLst/>
          </a:prstGeom>
          <a:ln>
            <a:solidFill>
              <a:schemeClr val="accent1"/>
            </a:solidFill>
          </a:ln>
        </p:spPr>
      </p:pic>
    </p:spTree>
    <p:extLst>
      <p:ext uri="{BB962C8B-B14F-4D97-AF65-F5344CB8AC3E}">
        <p14:creationId xmlns:p14="http://schemas.microsoft.com/office/powerpoint/2010/main" val="4268120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AAE40-4C66-3818-3699-35C1F17E71A9}"/>
              </a:ext>
            </a:extLst>
          </p:cNvPr>
          <p:cNvSpPr>
            <a:spLocks noGrp="1"/>
          </p:cNvSpPr>
          <p:nvPr>
            <p:ph type="title"/>
          </p:nvPr>
        </p:nvSpPr>
        <p:spPr>
          <a:xfrm>
            <a:off x="1106424" y="2386744"/>
            <a:ext cx="6940296" cy="851756"/>
          </a:xfrm>
        </p:spPr>
        <p:txBody>
          <a:bodyPr/>
          <a:lstStyle/>
          <a:p>
            <a:r>
              <a:rPr lang="en-HT" dirty="0"/>
              <a:t>Functionalities</a:t>
            </a:r>
          </a:p>
        </p:txBody>
      </p:sp>
      <p:sp>
        <p:nvSpPr>
          <p:cNvPr id="3" name="Text Placeholder 2">
            <a:extLst>
              <a:ext uri="{FF2B5EF4-FFF2-40B4-BE49-F238E27FC236}">
                <a16:creationId xmlns:a16="http://schemas.microsoft.com/office/drawing/2014/main" id="{C50C8AD7-A0D4-3365-1392-077AED9A55F2}"/>
              </a:ext>
            </a:extLst>
          </p:cNvPr>
          <p:cNvSpPr>
            <a:spLocks noGrp="1"/>
          </p:cNvSpPr>
          <p:nvPr>
            <p:ph type="body" idx="1"/>
          </p:nvPr>
        </p:nvSpPr>
        <p:spPr>
          <a:xfrm>
            <a:off x="2021396" y="4352465"/>
            <a:ext cx="5101209" cy="422735"/>
          </a:xfrm>
        </p:spPr>
        <p:txBody>
          <a:bodyPr/>
          <a:lstStyle/>
          <a:p>
            <a:r>
              <a:rPr lang="en-HT" dirty="0"/>
              <a:t>Functionalities available in the console</a:t>
            </a:r>
          </a:p>
        </p:txBody>
      </p:sp>
    </p:spTree>
    <p:extLst>
      <p:ext uri="{BB962C8B-B14F-4D97-AF65-F5344CB8AC3E}">
        <p14:creationId xmlns:p14="http://schemas.microsoft.com/office/powerpoint/2010/main" val="2045295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09A2F-8A26-2D3C-8212-851FE6075EFC}"/>
              </a:ext>
            </a:extLst>
          </p:cNvPr>
          <p:cNvSpPr>
            <a:spLocks noGrp="1"/>
          </p:cNvSpPr>
          <p:nvPr>
            <p:ph type="title"/>
          </p:nvPr>
        </p:nvSpPr>
        <p:spPr>
          <a:xfrm>
            <a:off x="1603122" y="253492"/>
            <a:ext cx="5937755" cy="584708"/>
          </a:xfrm>
        </p:spPr>
        <p:txBody>
          <a:bodyPr>
            <a:normAutofit fontScale="90000"/>
          </a:bodyPr>
          <a:lstStyle/>
          <a:p>
            <a:r>
              <a:rPr lang="en-HT" dirty="0"/>
              <a:t>Quick filters</a:t>
            </a:r>
          </a:p>
        </p:txBody>
      </p:sp>
      <p:pic>
        <p:nvPicPr>
          <p:cNvPr id="7" name="Picture 6">
            <a:extLst>
              <a:ext uri="{FF2B5EF4-FFF2-40B4-BE49-F238E27FC236}">
                <a16:creationId xmlns:a16="http://schemas.microsoft.com/office/drawing/2014/main" id="{82144073-E1F6-BDD2-B821-D0599BF59D35}"/>
              </a:ext>
            </a:extLst>
          </p:cNvPr>
          <p:cNvPicPr>
            <a:picLocks noChangeAspect="1"/>
          </p:cNvPicPr>
          <p:nvPr/>
        </p:nvPicPr>
        <p:blipFill>
          <a:blip r:embed="rId2"/>
          <a:stretch>
            <a:fillRect/>
          </a:stretch>
        </p:blipFill>
        <p:spPr>
          <a:xfrm>
            <a:off x="373887" y="2299413"/>
            <a:ext cx="8396223" cy="4444287"/>
          </a:xfrm>
          <a:prstGeom prst="rect">
            <a:avLst/>
          </a:prstGeom>
          <a:ln>
            <a:solidFill>
              <a:schemeClr val="accent1"/>
            </a:solidFill>
          </a:ln>
        </p:spPr>
      </p:pic>
      <p:sp>
        <p:nvSpPr>
          <p:cNvPr id="13" name="Rectangle 12">
            <a:extLst>
              <a:ext uri="{FF2B5EF4-FFF2-40B4-BE49-F238E27FC236}">
                <a16:creationId xmlns:a16="http://schemas.microsoft.com/office/drawing/2014/main" id="{37090B66-9E5C-AB94-F1C6-AE2F5F642A2F}"/>
              </a:ext>
            </a:extLst>
          </p:cNvPr>
          <p:cNvSpPr/>
          <p:nvPr/>
        </p:nvSpPr>
        <p:spPr>
          <a:xfrm>
            <a:off x="373887" y="3022600"/>
            <a:ext cx="8075632" cy="2540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16" name="Rectangle 15">
            <a:extLst>
              <a:ext uri="{FF2B5EF4-FFF2-40B4-BE49-F238E27FC236}">
                <a16:creationId xmlns:a16="http://schemas.microsoft.com/office/drawing/2014/main" id="{BD421FBF-F07F-4C52-45C7-B74981845230}"/>
              </a:ext>
            </a:extLst>
          </p:cNvPr>
          <p:cNvSpPr/>
          <p:nvPr/>
        </p:nvSpPr>
        <p:spPr>
          <a:xfrm>
            <a:off x="601133" y="3276600"/>
            <a:ext cx="1481667" cy="8382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17" name="TextBox 16">
            <a:extLst>
              <a:ext uri="{FF2B5EF4-FFF2-40B4-BE49-F238E27FC236}">
                <a16:creationId xmlns:a16="http://schemas.microsoft.com/office/drawing/2014/main" id="{5ABDD3CA-2DD2-0392-EAC9-05F0E5A91FB5}"/>
              </a:ext>
            </a:extLst>
          </p:cNvPr>
          <p:cNvSpPr txBox="1"/>
          <p:nvPr/>
        </p:nvSpPr>
        <p:spPr>
          <a:xfrm>
            <a:off x="5578998" y="1561387"/>
            <a:ext cx="2095018" cy="1200329"/>
          </a:xfrm>
          <a:prstGeom prst="rect">
            <a:avLst/>
          </a:prstGeom>
          <a:solidFill>
            <a:schemeClr val="bg1"/>
          </a:solidFill>
          <a:ln>
            <a:solidFill>
              <a:schemeClr val="accent1"/>
            </a:solidFill>
          </a:ln>
        </p:spPr>
        <p:txBody>
          <a:bodyPr wrap="square" rtlCol="0">
            <a:spAutoFit/>
          </a:bodyPr>
          <a:lstStyle/>
          <a:p>
            <a:r>
              <a:rPr lang="en-HT" dirty="0"/>
              <a:t>The filters will act on the components of the dashboard by design.</a:t>
            </a:r>
          </a:p>
        </p:txBody>
      </p:sp>
      <p:cxnSp>
        <p:nvCxnSpPr>
          <p:cNvPr id="19" name="Straight Arrow Connector 18">
            <a:extLst>
              <a:ext uri="{FF2B5EF4-FFF2-40B4-BE49-F238E27FC236}">
                <a16:creationId xmlns:a16="http://schemas.microsoft.com/office/drawing/2014/main" id="{5CA866D3-D9FB-6DB7-822A-BCCA3E2047D9}"/>
              </a:ext>
            </a:extLst>
          </p:cNvPr>
          <p:cNvCxnSpPr/>
          <p:nvPr/>
        </p:nvCxnSpPr>
        <p:spPr>
          <a:xfrm>
            <a:off x="6134582" y="2766349"/>
            <a:ext cx="0" cy="256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8101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B800B-9D1F-EDBF-78AF-85560FD32783}"/>
              </a:ext>
            </a:extLst>
          </p:cNvPr>
          <p:cNvSpPr>
            <a:spLocks noGrp="1"/>
          </p:cNvSpPr>
          <p:nvPr>
            <p:ph type="title"/>
          </p:nvPr>
        </p:nvSpPr>
        <p:spPr>
          <a:xfrm>
            <a:off x="1603122" y="126492"/>
            <a:ext cx="5937755" cy="368808"/>
          </a:xfrm>
        </p:spPr>
        <p:txBody>
          <a:bodyPr>
            <a:normAutofit fontScale="90000"/>
          </a:bodyPr>
          <a:lstStyle/>
          <a:p>
            <a:r>
              <a:rPr lang="en-HT" dirty="0"/>
              <a:t>Effect of the Quick Filters</a:t>
            </a:r>
          </a:p>
        </p:txBody>
      </p:sp>
      <p:pic>
        <p:nvPicPr>
          <p:cNvPr id="5" name="Content Placeholder 4">
            <a:extLst>
              <a:ext uri="{FF2B5EF4-FFF2-40B4-BE49-F238E27FC236}">
                <a16:creationId xmlns:a16="http://schemas.microsoft.com/office/drawing/2014/main" id="{0AB92B71-8939-1C73-3577-7F4FD9130729}"/>
              </a:ext>
            </a:extLst>
          </p:cNvPr>
          <p:cNvPicPr>
            <a:picLocks noGrp="1" noChangeAspect="1"/>
          </p:cNvPicPr>
          <p:nvPr>
            <p:ph idx="1"/>
          </p:nvPr>
        </p:nvPicPr>
        <p:blipFill>
          <a:blip r:embed="rId2"/>
          <a:stretch>
            <a:fillRect/>
          </a:stretch>
        </p:blipFill>
        <p:spPr>
          <a:xfrm>
            <a:off x="1569633" y="3683000"/>
            <a:ext cx="5971244" cy="3175000"/>
          </a:xfrm>
          <a:ln>
            <a:solidFill>
              <a:schemeClr val="accent1"/>
            </a:solidFill>
          </a:ln>
        </p:spPr>
      </p:pic>
      <p:pic>
        <p:nvPicPr>
          <p:cNvPr id="7" name="Picture 6">
            <a:extLst>
              <a:ext uri="{FF2B5EF4-FFF2-40B4-BE49-F238E27FC236}">
                <a16:creationId xmlns:a16="http://schemas.microsoft.com/office/drawing/2014/main" id="{CB270029-1AE9-8A6E-2ABD-374DABC64B63}"/>
              </a:ext>
            </a:extLst>
          </p:cNvPr>
          <p:cNvPicPr>
            <a:picLocks noChangeAspect="1"/>
          </p:cNvPicPr>
          <p:nvPr/>
        </p:nvPicPr>
        <p:blipFill>
          <a:blip r:embed="rId3"/>
          <a:stretch>
            <a:fillRect/>
          </a:stretch>
        </p:blipFill>
        <p:spPr>
          <a:xfrm>
            <a:off x="1662843" y="495300"/>
            <a:ext cx="5668484" cy="3022600"/>
          </a:xfrm>
          <a:prstGeom prst="rect">
            <a:avLst/>
          </a:prstGeom>
          <a:ln>
            <a:solidFill>
              <a:schemeClr val="accent1"/>
            </a:solidFill>
          </a:ln>
        </p:spPr>
      </p:pic>
      <p:sp>
        <p:nvSpPr>
          <p:cNvPr id="8" name="Rectangle 7">
            <a:extLst>
              <a:ext uri="{FF2B5EF4-FFF2-40B4-BE49-F238E27FC236}">
                <a16:creationId xmlns:a16="http://schemas.microsoft.com/office/drawing/2014/main" id="{71E97F0C-9335-9948-DD14-90EDCF11A272}"/>
              </a:ext>
            </a:extLst>
          </p:cNvPr>
          <p:cNvSpPr/>
          <p:nvPr/>
        </p:nvSpPr>
        <p:spPr>
          <a:xfrm>
            <a:off x="1790700" y="2768600"/>
            <a:ext cx="2286000" cy="5715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9" name="Rectangle 8">
            <a:extLst>
              <a:ext uri="{FF2B5EF4-FFF2-40B4-BE49-F238E27FC236}">
                <a16:creationId xmlns:a16="http://schemas.microsoft.com/office/drawing/2014/main" id="{8144D532-60F3-92DF-6A98-C52EE6AE7A8C}"/>
              </a:ext>
            </a:extLst>
          </p:cNvPr>
          <p:cNvSpPr/>
          <p:nvPr/>
        </p:nvSpPr>
        <p:spPr>
          <a:xfrm>
            <a:off x="1662843" y="1308100"/>
            <a:ext cx="1816957" cy="2540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10" name="Rectangle 9">
            <a:extLst>
              <a:ext uri="{FF2B5EF4-FFF2-40B4-BE49-F238E27FC236}">
                <a16:creationId xmlns:a16="http://schemas.microsoft.com/office/drawing/2014/main" id="{BD0253D0-610F-1476-F045-8AF4426DDBE5}"/>
              </a:ext>
            </a:extLst>
          </p:cNvPr>
          <p:cNvSpPr/>
          <p:nvPr/>
        </p:nvSpPr>
        <p:spPr>
          <a:xfrm>
            <a:off x="1569633" y="4546600"/>
            <a:ext cx="1816957" cy="2540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11" name="Rectangle 10">
            <a:extLst>
              <a:ext uri="{FF2B5EF4-FFF2-40B4-BE49-F238E27FC236}">
                <a16:creationId xmlns:a16="http://schemas.microsoft.com/office/drawing/2014/main" id="{B7CB9E72-B8BE-B35F-70A7-ABA29B75C39E}"/>
              </a:ext>
            </a:extLst>
          </p:cNvPr>
          <p:cNvSpPr/>
          <p:nvPr/>
        </p:nvSpPr>
        <p:spPr>
          <a:xfrm>
            <a:off x="1662843" y="6089650"/>
            <a:ext cx="2286000" cy="5715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Tree>
    <p:extLst>
      <p:ext uri="{BB962C8B-B14F-4D97-AF65-F5344CB8AC3E}">
        <p14:creationId xmlns:p14="http://schemas.microsoft.com/office/powerpoint/2010/main" val="31566597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FF1E-A015-ECCB-FFDA-766FC7B9977E}"/>
              </a:ext>
            </a:extLst>
          </p:cNvPr>
          <p:cNvSpPr>
            <a:spLocks noGrp="1"/>
          </p:cNvSpPr>
          <p:nvPr>
            <p:ph type="title"/>
          </p:nvPr>
        </p:nvSpPr>
        <p:spPr>
          <a:xfrm>
            <a:off x="1606045" y="126492"/>
            <a:ext cx="5937755" cy="406908"/>
          </a:xfrm>
        </p:spPr>
        <p:txBody>
          <a:bodyPr>
            <a:normAutofit fontScale="90000"/>
          </a:bodyPr>
          <a:lstStyle/>
          <a:p>
            <a:r>
              <a:rPr lang="en-HT" dirty="0"/>
              <a:t>The Map</a:t>
            </a:r>
          </a:p>
        </p:txBody>
      </p:sp>
      <p:pic>
        <p:nvPicPr>
          <p:cNvPr id="5" name="Content Placeholder 4">
            <a:extLst>
              <a:ext uri="{FF2B5EF4-FFF2-40B4-BE49-F238E27FC236}">
                <a16:creationId xmlns:a16="http://schemas.microsoft.com/office/drawing/2014/main" id="{F152E8D0-2536-6A4F-9E72-6A4DE41BD50F}"/>
              </a:ext>
            </a:extLst>
          </p:cNvPr>
          <p:cNvPicPr>
            <a:picLocks noGrp="1" noChangeAspect="1"/>
          </p:cNvPicPr>
          <p:nvPr>
            <p:ph idx="1"/>
          </p:nvPr>
        </p:nvPicPr>
        <p:blipFill>
          <a:blip r:embed="rId2"/>
          <a:stretch>
            <a:fillRect/>
          </a:stretch>
        </p:blipFill>
        <p:spPr>
          <a:xfrm>
            <a:off x="0" y="1331912"/>
            <a:ext cx="9144000" cy="4829175"/>
          </a:xfrm>
          <a:ln>
            <a:solidFill>
              <a:schemeClr val="accent1"/>
            </a:solidFill>
          </a:ln>
        </p:spPr>
      </p:pic>
      <p:sp>
        <p:nvSpPr>
          <p:cNvPr id="6" name="Rectangle 5">
            <a:extLst>
              <a:ext uri="{FF2B5EF4-FFF2-40B4-BE49-F238E27FC236}">
                <a16:creationId xmlns:a16="http://schemas.microsoft.com/office/drawing/2014/main" id="{E11522E2-5E05-C116-EAA5-0F241D0D0F27}"/>
              </a:ext>
            </a:extLst>
          </p:cNvPr>
          <p:cNvSpPr/>
          <p:nvPr/>
        </p:nvSpPr>
        <p:spPr>
          <a:xfrm>
            <a:off x="2832100" y="4648200"/>
            <a:ext cx="399545" cy="6096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Tree>
    <p:extLst>
      <p:ext uri="{BB962C8B-B14F-4D97-AF65-F5344CB8AC3E}">
        <p14:creationId xmlns:p14="http://schemas.microsoft.com/office/powerpoint/2010/main" val="7184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A92D9-C407-C61C-8DDD-D2DC2A101EDC}"/>
              </a:ext>
            </a:extLst>
          </p:cNvPr>
          <p:cNvSpPr>
            <a:spLocks noGrp="1"/>
          </p:cNvSpPr>
          <p:nvPr>
            <p:ph type="title"/>
          </p:nvPr>
        </p:nvSpPr>
        <p:spPr>
          <a:xfrm>
            <a:off x="1619250" y="114300"/>
            <a:ext cx="5905500" cy="445008"/>
          </a:xfrm>
        </p:spPr>
        <p:txBody>
          <a:bodyPr>
            <a:normAutofit fontScale="90000"/>
          </a:bodyPr>
          <a:lstStyle/>
          <a:p>
            <a:r>
              <a:rPr lang="en-US" dirty="0"/>
              <a:t>T</a:t>
            </a:r>
            <a:r>
              <a:rPr lang="en-HT" dirty="0"/>
              <a:t>he map- Zoom</a:t>
            </a:r>
          </a:p>
        </p:txBody>
      </p:sp>
      <p:pic>
        <p:nvPicPr>
          <p:cNvPr id="6" name="Content Placeholder 5">
            <a:extLst>
              <a:ext uri="{FF2B5EF4-FFF2-40B4-BE49-F238E27FC236}">
                <a16:creationId xmlns:a16="http://schemas.microsoft.com/office/drawing/2014/main" id="{F7FEB9FC-8717-E23E-729D-3C8D44A7D136}"/>
              </a:ext>
            </a:extLst>
          </p:cNvPr>
          <p:cNvPicPr>
            <a:picLocks noGrp="1" noChangeAspect="1"/>
          </p:cNvPicPr>
          <p:nvPr>
            <p:ph sz="half" idx="1"/>
          </p:nvPr>
        </p:nvPicPr>
        <p:blipFill>
          <a:blip r:embed="rId2"/>
          <a:stretch>
            <a:fillRect/>
          </a:stretch>
        </p:blipFill>
        <p:spPr>
          <a:xfrm>
            <a:off x="374175" y="1588008"/>
            <a:ext cx="8156680" cy="4317492"/>
          </a:xfrm>
          <a:ln>
            <a:solidFill>
              <a:schemeClr val="accent1"/>
            </a:solidFill>
          </a:ln>
        </p:spPr>
      </p:pic>
      <p:sp>
        <p:nvSpPr>
          <p:cNvPr id="7" name="Rectangle 6">
            <a:extLst>
              <a:ext uri="{FF2B5EF4-FFF2-40B4-BE49-F238E27FC236}">
                <a16:creationId xmlns:a16="http://schemas.microsoft.com/office/drawing/2014/main" id="{9E3CCD47-F656-1581-9568-2AFC3BD6FF98}"/>
              </a:ext>
            </a:extLst>
          </p:cNvPr>
          <p:cNvSpPr/>
          <p:nvPr/>
        </p:nvSpPr>
        <p:spPr>
          <a:xfrm>
            <a:off x="2019300" y="2349500"/>
            <a:ext cx="177800" cy="4064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pic>
        <p:nvPicPr>
          <p:cNvPr id="9" name="Graphic 8" descr="Right pointing backhand index">
            <a:extLst>
              <a:ext uri="{FF2B5EF4-FFF2-40B4-BE49-F238E27FC236}">
                <a16:creationId xmlns:a16="http://schemas.microsoft.com/office/drawing/2014/main" id="{6436EE47-5DFD-ED8F-AFF7-E8EA8F6422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2533650" y="4267454"/>
            <a:ext cx="349250" cy="349250"/>
          </a:xfrm>
          <a:prstGeom prst="rect">
            <a:avLst/>
          </a:prstGeom>
        </p:spPr>
      </p:pic>
      <p:cxnSp>
        <p:nvCxnSpPr>
          <p:cNvPr id="11" name="Straight Arrow Connector 10">
            <a:extLst>
              <a:ext uri="{FF2B5EF4-FFF2-40B4-BE49-F238E27FC236}">
                <a16:creationId xmlns:a16="http://schemas.microsoft.com/office/drawing/2014/main" id="{847CAB64-36C9-29F1-C8E4-C7F75AB9D64C}"/>
              </a:ext>
            </a:extLst>
          </p:cNvPr>
          <p:cNvCxnSpPr>
            <a:stCxn id="9" idx="0"/>
          </p:cNvCxnSpPr>
          <p:nvPr/>
        </p:nvCxnSpPr>
        <p:spPr>
          <a:xfrm flipH="1" flipV="1">
            <a:off x="1619250" y="3340100"/>
            <a:ext cx="914400" cy="1101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5DB1D5B-389F-A703-450A-99EFB29CAF87}"/>
              </a:ext>
            </a:extLst>
          </p:cNvPr>
          <p:cNvSpPr txBox="1"/>
          <p:nvPr/>
        </p:nvSpPr>
        <p:spPr>
          <a:xfrm>
            <a:off x="482600" y="2849308"/>
            <a:ext cx="1435100" cy="461665"/>
          </a:xfrm>
          <a:prstGeom prst="rect">
            <a:avLst/>
          </a:prstGeom>
          <a:solidFill>
            <a:schemeClr val="bg1"/>
          </a:solidFill>
          <a:ln>
            <a:solidFill>
              <a:schemeClr val="accent1"/>
            </a:solidFill>
          </a:ln>
        </p:spPr>
        <p:txBody>
          <a:bodyPr wrap="square" rtlCol="0">
            <a:spAutoFit/>
          </a:bodyPr>
          <a:lstStyle/>
          <a:p>
            <a:r>
              <a:rPr lang="en-HT" sz="1200" dirty="0"/>
              <a:t>Help you go over the map.</a:t>
            </a:r>
          </a:p>
        </p:txBody>
      </p:sp>
      <p:cxnSp>
        <p:nvCxnSpPr>
          <p:cNvPr id="16" name="Straight Arrow Connector 15">
            <a:extLst>
              <a:ext uri="{FF2B5EF4-FFF2-40B4-BE49-F238E27FC236}">
                <a16:creationId xmlns:a16="http://schemas.microsoft.com/office/drawing/2014/main" id="{FFCBEA4B-03C4-439B-573C-0D40D14994BE}"/>
              </a:ext>
            </a:extLst>
          </p:cNvPr>
          <p:cNvCxnSpPr>
            <a:stCxn id="7" idx="1"/>
          </p:cNvCxnSpPr>
          <p:nvPr/>
        </p:nvCxnSpPr>
        <p:spPr>
          <a:xfrm flipH="1" flipV="1">
            <a:off x="1371600" y="2514600"/>
            <a:ext cx="647700" cy="38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210DB25-2008-4CDA-610F-7B8D22628BFB}"/>
              </a:ext>
            </a:extLst>
          </p:cNvPr>
          <p:cNvSpPr txBox="1"/>
          <p:nvPr/>
        </p:nvSpPr>
        <p:spPr>
          <a:xfrm>
            <a:off x="482600" y="2311400"/>
            <a:ext cx="901700" cy="461665"/>
          </a:xfrm>
          <a:prstGeom prst="rect">
            <a:avLst/>
          </a:prstGeom>
          <a:solidFill>
            <a:schemeClr val="bg1"/>
          </a:solidFill>
          <a:ln>
            <a:solidFill>
              <a:schemeClr val="accent1"/>
            </a:solidFill>
          </a:ln>
        </p:spPr>
        <p:txBody>
          <a:bodyPr wrap="square" rtlCol="0">
            <a:spAutoFit/>
          </a:bodyPr>
          <a:lstStyle/>
          <a:p>
            <a:r>
              <a:rPr lang="en-HT" sz="1200" dirty="0"/>
              <a:t>Zoom Control</a:t>
            </a:r>
          </a:p>
        </p:txBody>
      </p:sp>
    </p:spTree>
    <p:extLst>
      <p:ext uri="{BB962C8B-B14F-4D97-AF65-F5344CB8AC3E}">
        <p14:creationId xmlns:p14="http://schemas.microsoft.com/office/powerpoint/2010/main" val="1508284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3D72E-23A1-D326-DF1B-85A624E2B285}"/>
              </a:ext>
            </a:extLst>
          </p:cNvPr>
          <p:cNvSpPr>
            <a:spLocks noGrp="1"/>
          </p:cNvSpPr>
          <p:nvPr>
            <p:ph type="title"/>
          </p:nvPr>
        </p:nvSpPr>
        <p:spPr>
          <a:xfrm>
            <a:off x="1371600" y="278892"/>
            <a:ext cx="6172200" cy="521208"/>
          </a:xfrm>
        </p:spPr>
        <p:txBody>
          <a:bodyPr>
            <a:normAutofit fontScale="90000"/>
          </a:bodyPr>
          <a:lstStyle/>
          <a:p>
            <a:r>
              <a:rPr lang="en-HT" dirty="0"/>
              <a:t>MAP – selection of a Point</a:t>
            </a:r>
          </a:p>
        </p:txBody>
      </p:sp>
      <p:pic>
        <p:nvPicPr>
          <p:cNvPr id="5" name="Content Placeholder 4">
            <a:extLst>
              <a:ext uri="{FF2B5EF4-FFF2-40B4-BE49-F238E27FC236}">
                <a16:creationId xmlns:a16="http://schemas.microsoft.com/office/drawing/2014/main" id="{17ACEC37-AD25-D5C2-C6FA-F2F6984D227B}"/>
              </a:ext>
            </a:extLst>
          </p:cNvPr>
          <p:cNvPicPr>
            <a:picLocks noGrp="1" noChangeAspect="1"/>
          </p:cNvPicPr>
          <p:nvPr>
            <p:ph idx="1"/>
          </p:nvPr>
        </p:nvPicPr>
        <p:blipFill>
          <a:blip r:embed="rId2"/>
          <a:stretch>
            <a:fillRect/>
          </a:stretch>
        </p:blipFill>
        <p:spPr>
          <a:xfrm>
            <a:off x="165101" y="1485900"/>
            <a:ext cx="8725084" cy="4635202"/>
          </a:xfrm>
          <a:ln>
            <a:solidFill>
              <a:schemeClr val="accent1"/>
            </a:solidFill>
          </a:ln>
        </p:spPr>
      </p:pic>
    </p:spTree>
    <p:extLst>
      <p:ext uri="{BB962C8B-B14F-4D97-AF65-F5344CB8AC3E}">
        <p14:creationId xmlns:p14="http://schemas.microsoft.com/office/powerpoint/2010/main" val="1320039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D0B4D-3955-572C-83FC-9F320D94F02C}"/>
              </a:ext>
            </a:extLst>
          </p:cNvPr>
          <p:cNvSpPr>
            <a:spLocks noGrp="1"/>
          </p:cNvSpPr>
          <p:nvPr>
            <p:ph type="title"/>
          </p:nvPr>
        </p:nvSpPr>
        <p:spPr>
          <a:xfrm>
            <a:off x="1011936" y="1572768"/>
            <a:ext cx="7030212" cy="1719072"/>
          </a:xfrm>
        </p:spPr>
        <p:txBody>
          <a:bodyPr>
            <a:normAutofit fontScale="90000"/>
          </a:bodyPr>
          <a:lstStyle/>
          <a:p>
            <a:br>
              <a:rPr lang="en-HT" dirty="0"/>
            </a:br>
            <a:r>
              <a:rPr lang="en-HT" dirty="0"/>
              <a:t>How to access the console?</a:t>
            </a:r>
            <a:br>
              <a:rPr lang="en-HT" dirty="0"/>
            </a:br>
            <a:endParaRPr lang="en-HT" dirty="0"/>
          </a:p>
        </p:txBody>
      </p:sp>
      <p:sp>
        <p:nvSpPr>
          <p:cNvPr id="4" name="TextBox 3">
            <a:extLst>
              <a:ext uri="{FF2B5EF4-FFF2-40B4-BE49-F238E27FC236}">
                <a16:creationId xmlns:a16="http://schemas.microsoft.com/office/drawing/2014/main" id="{61B1DFC0-F626-9824-ACA7-88697790FAF9}"/>
              </a:ext>
            </a:extLst>
          </p:cNvPr>
          <p:cNvSpPr txBox="1"/>
          <p:nvPr/>
        </p:nvSpPr>
        <p:spPr>
          <a:xfrm>
            <a:off x="1816608" y="3987483"/>
            <a:ext cx="5193792" cy="923330"/>
          </a:xfrm>
          <a:prstGeom prst="rect">
            <a:avLst/>
          </a:prstGeom>
          <a:noFill/>
          <a:ln>
            <a:solidFill>
              <a:schemeClr val="accent1"/>
            </a:solidFill>
          </a:ln>
        </p:spPr>
        <p:txBody>
          <a:bodyPr wrap="square" rtlCol="0">
            <a:spAutoFit/>
          </a:bodyPr>
          <a:lstStyle/>
          <a:p>
            <a:endParaRPr lang="en-US" dirty="0"/>
          </a:p>
          <a:p>
            <a:pPr marL="342900" indent="-342900">
              <a:buAutoNum type="arabicPeriod"/>
            </a:pPr>
            <a:r>
              <a:rPr lang="en-US" dirty="0"/>
              <a:t>A</a:t>
            </a:r>
            <a:r>
              <a:rPr lang="en-HT" dirty="0"/>
              <a:t>ccess the mWater portal.</a:t>
            </a:r>
          </a:p>
          <a:p>
            <a:pPr marL="342900" indent="-342900">
              <a:buAutoNum type="arabicPeriod"/>
            </a:pPr>
            <a:r>
              <a:rPr lang="en-HT" dirty="0"/>
              <a:t>Access the HANWASH portal.</a:t>
            </a:r>
          </a:p>
        </p:txBody>
      </p:sp>
    </p:spTree>
    <p:extLst>
      <p:ext uri="{BB962C8B-B14F-4D97-AF65-F5344CB8AC3E}">
        <p14:creationId xmlns:p14="http://schemas.microsoft.com/office/powerpoint/2010/main" val="2666665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EEE4A-B025-0F3D-4F28-2365606E089A}"/>
              </a:ext>
            </a:extLst>
          </p:cNvPr>
          <p:cNvSpPr>
            <a:spLocks noGrp="1"/>
          </p:cNvSpPr>
          <p:nvPr>
            <p:ph type="title"/>
          </p:nvPr>
        </p:nvSpPr>
        <p:spPr>
          <a:xfrm>
            <a:off x="1603122" y="228092"/>
            <a:ext cx="5937755" cy="610108"/>
          </a:xfrm>
        </p:spPr>
        <p:txBody>
          <a:bodyPr>
            <a:normAutofit fontScale="90000"/>
          </a:bodyPr>
          <a:lstStyle/>
          <a:p>
            <a:r>
              <a:rPr lang="en-HT" dirty="0"/>
              <a:t>Pie Charts</a:t>
            </a:r>
          </a:p>
        </p:txBody>
      </p:sp>
      <p:sp>
        <p:nvSpPr>
          <p:cNvPr id="9" name="TextBox 8">
            <a:extLst>
              <a:ext uri="{FF2B5EF4-FFF2-40B4-BE49-F238E27FC236}">
                <a16:creationId xmlns:a16="http://schemas.microsoft.com/office/drawing/2014/main" id="{E503F4F7-5B83-F78A-8687-CE2F03D5A012}"/>
              </a:ext>
            </a:extLst>
          </p:cNvPr>
          <p:cNvSpPr txBox="1"/>
          <p:nvPr/>
        </p:nvSpPr>
        <p:spPr>
          <a:xfrm>
            <a:off x="7930102" y="662049"/>
            <a:ext cx="1120522" cy="923330"/>
          </a:xfrm>
          <a:prstGeom prst="rect">
            <a:avLst/>
          </a:prstGeom>
          <a:solidFill>
            <a:schemeClr val="bg1"/>
          </a:solidFill>
          <a:ln>
            <a:solidFill>
              <a:schemeClr val="accent1"/>
            </a:solidFill>
          </a:ln>
        </p:spPr>
        <p:txBody>
          <a:bodyPr wrap="square" rtlCol="0">
            <a:spAutoFit/>
          </a:bodyPr>
          <a:lstStyle/>
          <a:p>
            <a:r>
              <a:rPr lang="en-HT" dirty="0"/>
              <a:t>Instant Hover Effect</a:t>
            </a:r>
          </a:p>
        </p:txBody>
      </p:sp>
      <p:pic>
        <p:nvPicPr>
          <p:cNvPr id="10" name="Content Placeholder 9">
            <a:extLst>
              <a:ext uri="{FF2B5EF4-FFF2-40B4-BE49-F238E27FC236}">
                <a16:creationId xmlns:a16="http://schemas.microsoft.com/office/drawing/2014/main" id="{EA32AF12-BC2A-44B1-77DE-AD2F0D81D858}"/>
              </a:ext>
            </a:extLst>
          </p:cNvPr>
          <p:cNvPicPr>
            <a:picLocks noGrp="1" noChangeAspect="1"/>
          </p:cNvPicPr>
          <p:nvPr>
            <p:ph idx="1"/>
          </p:nvPr>
        </p:nvPicPr>
        <p:blipFill>
          <a:blip r:embed="rId2"/>
          <a:stretch>
            <a:fillRect/>
          </a:stretch>
        </p:blipFill>
        <p:spPr>
          <a:xfrm>
            <a:off x="203639" y="2061514"/>
            <a:ext cx="8736722" cy="4654981"/>
          </a:xfrm>
          <a:ln>
            <a:solidFill>
              <a:schemeClr val="accent1"/>
            </a:solidFill>
          </a:ln>
        </p:spPr>
      </p:pic>
      <p:sp>
        <p:nvSpPr>
          <p:cNvPr id="11" name="Rectangle 10">
            <a:extLst>
              <a:ext uri="{FF2B5EF4-FFF2-40B4-BE49-F238E27FC236}">
                <a16:creationId xmlns:a16="http://schemas.microsoft.com/office/drawing/2014/main" id="{31ECE7AF-D8C0-2843-9230-CA1C5D0BBABD}"/>
              </a:ext>
            </a:extLst>
          </p:cNvPr>
          <p:cNvSpPr/>
          <p:nvPr/>
        </p:nvSpPr>
        <p:spPr>
          <a:xfrm>
            <a:off x="5866410" y="4667003"/>
            <a:ext cx="2386941" cy="2049492"/>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cxnSp>
        <p:nvCxnSpPr>
          <p:cNvPr id="13" name="Straight Arrow Connector 12">
            <a:extLst>
              <a:ext uri="{FF2B5EF4-FFF2-40B4-BE49-F238E27FC236}">
                <a16:creationId xmlns:a16="http://schemas.microsoft.com/office/drawing/2014/main" id="{0D32BF3D-5ECE-E652-3268-E119E38096BB}"/>
              </a:ext>
            </a:extLst>
          </p:cNvPr>
          <p:cNvCxnSpPr/>
          <p:nvPr/>
        </p:nvCxnSpPr>
        <p:spPr>
          <a:xfrm flipV="1">
            <a:off x="7930102" y="1585379"/>
            <a:ext cx="323249" cy="3366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6004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43B50-CE50-9387-591B-89C3A58E508C}"/>
              </a:ext>
            </a:extLst>
          </p:cNvPr>
          <p:cNvSpPr>
            <a:spLocks noGrp="1"/>
          </p:cNvSpPr>
          <p:nvPr>
            <p:ph type="title"/>
          </p:nvPr>
        </p:nvSpPr>
        <p:spPr>
          <a:xfrm>
            <a:off x="1701800" y="139192"/>
            <a:ext cx="5839077" cy="780432"/>
          </a:xfrm>
        </p:spPr>
        <p:txBody>
          <a:bodyPr/>
          <a:lstStyle/>
          <a:p>
            <a:r>
              <a:rPr lang="en-HT" dirty="0"/>
              <a:t>Pie Charts</a:t>
            </a:r>
          </a:p>
        </p:txBody>
      </p:sp>
      <p:pic>
        <p:nvPicPr>
          <p:cNvPr id="5" name="Content Placeholder 4">
            <a:extLst>
              <a:ext uri="{FF2B5EF4-FFF2-40B4-BE49-F238E27FC236}">
                <a16:creationId xmlns:a16="http://schemas.microsoft.com/office/drawing/2014/main" id="{131E5E70-C1F5-D69A-373B-C6C54702D421}"/>
              </a:ext>
            </a:extLst>
          </p:cNvPr>
          <p:cNvPicPr>
            <a:picLocks noGrp="1" noChangeAspect="1"/>
          </p:cNvPicPr>
          <p:nvPr>
            <p:ph idx="1"/>
          </p:nvPr>
        </p:nvPicPr>
        <p:blipFill>
          <a:blip r:embed="rId2"/>
          <a:stretch>
            <a:fillRect/>
          </a:stretch>
        </p:blipFill>
        <p:spPr>
          <a:xfrm>
            <a:off x="116259" y="2184400"/>
            <a:ext cx="8926141" cy="4421097"/>
          </a:xfrm>
          <a:ln>
            <a:solidFill>
              <a:schemeClr val="accent1"/>
            </a:solidFill>
          </a:ln>
        </p:spPr>
      </p:pic>
      <p:sp>
        <p:nvSpPr>
          <p:cNvPr id="6" name="Rectangle 5">
            <a:extLst>
              <a:ext uri="{FF2B5EF4-FFF2-40B4-BE49-F238E27FC236}">
                <a16:creationId xmlns:a16="http://schemas.microsoft.com/office/drawing/2014/main" id="{A76BDBE3-4233-F14A-677D-8FE287AB59BF}"/>
              </a:ext>
            </a:extLst>
          </p:cNvPr>
          <p:cNvSpPr/>
          <p:nvPr/>
        </p:nvSpPr>
        <p:spPr>
          <a:xfrm>
            <a:off x="1816100" y="3975100"/>
            <a:ext cx="1765300" cy="17526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cxnSp>
        <p:nvCxnSpPr>
          <p:cNvPr id="8" name="Straight Arrow Connector 7">
            <a:extLst>
              <a:ext uri="{FF2B5EF4-FFF2-40B4-BE49-F238E27FC236}">
                <a16:creationId xmlns:a16="http://schemas.microsoft.com/office/drawing/2014/main" id="{F126D84B-A124-D99A-11A5-31DF2B7FA5F5}"/>
              </a:ext>
            </a:extLst>
          </p:cNvPr>
          <p:cNvCxnSpPr/>
          <p:nvPr/>
        </p:nvCxnSpPr>
        <p:spPr>
          <a:xfrm flipH="1">
            <a:off x="1219200" y="5626100"/>
            <a:ext cx="596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BD4DC26-7809-AF70-9BD2-919CADD3F4DA}"/>
              </a:ext>
            </a:extLst>
          </p:cNvPr>
          <p:cNvSpPr/>
          <p:nvPr/>
        </p:nvSpPr>
        <p:spPr>
          <a:xfrm>
            <a:off x="266700" y="5422900"/>
            <a:ext cx="952500" cy="1079500"/>
          </a:xfrm>
          <a:prstGeom prst="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HT" sz="1600" dirty="0">
                <a:solidFill>
                  <a:schemeClr val="tx1"/>
                </a:solidFill>
              </a:rPr>
              <a:t>Click on a wash focus</a:t>
            </a:r>
          </a:p>
        </p:txBody>
      </p:sp>
      <p:sp>
        <p:nvSpPr>
          <p:cNvPr id="10" name="Rectangle 9">
            <a:extLst>
              <a:ext uri="{FF2B5EF4-FFF2-40B4-BE49-F238E27FC236}">
                <a16:creationId xmlns:a16="http://schemas.microsoft.com/office/drawing/2014/main" id="{DB5B1814-3D72-C5C3-DFC3-DD3AACBE64A1}"/>
              </a:ext>
            </a:extLst>
          </p:cNvPr>
          <p:cNvSpPr/>
          <p:nvPr/>
        </p:nvSpPr>
        <p:spPr>
          <a:xfrm>
            <a:off x="3689350" y="3162299"/>
            <a:ext cx="3746500" cy="33020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cxnSp>
        <p:nvCxnSpPr>
          <p:cNvPr id="12" name="Elbow Connector 11">
            <a:extLst>
              <a:ext uri="{FF2B5EF4-FFF2-40B4-BE49-F238E27FC236}">
                <a16:creationId xmlns:a16="http://schemas.microsoft.com/office/drawing/2014/main" id="{368EB06B-8B95-012F-C3A4-A52D6F1C8678}"/>
              </a:ext>
            </a:extLst>
          </p:cNvPr>
          <p:cNvCxnSpPr>
            <a:cxnSpLocks/>
          </p:cNvCxnSpPr>
          <p:nvPr/>
        </p:nvCxnSpPr>
        <p:spPr>
          <a:xfrm rot="16200000" flipH="1">
            <a:off x="7382249" y="4448549"/>
            <a:ext cx="951752" cy="84455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68B25AB-1A6D-C4D3-F7D7-570A5598B0D9}"/>
              </a:ext>
            </a:extLst>
          </p:cNvPr>
          <p:cNvSpPr txBox="1"/>
          <p:nvPr/>
        </p:nvSpPr>
        <p:spPr>
          <a:xfrm>
            <a:off x="7540877" y="5346700"/>
            <a:ext cx="1387223" cy="923330"/>
          </a:xfrm>
          <a:prstGeom prst="rect">
            <a:avLst/>
          </a:prstGeom>
          <a:solidFill>
            <a:schemeClr val="bg1"/>
          </a:solidFill>
          <a:ln>
            <a:solidFill>
              <a:schemeClr val="accent1"/>
            </a:solidFill>
          </a:ln>
        </p:spPr>
        <p:txBody>
          <a:bodyPr wrap="square" rtlCol="0">
            <a:spAutoFit/>
          </a:bodyPr>
          <a:lstStyle/>
          <a:p>
            <a:r>
              <a:rPr lang="en-HT" dirty="0"/>
              <a:t>The cluster react to the selection</a:t>
            </a:r>
          </a:p>
        </p:txBody>
      </p:sp>
      <p:sp>
        <p:nvSpPr>
          <p:cNvPr id="19" name="Rectangle 18">
            <a:extLst>
              <a:ext uri="{FF2B5EF4-FFF2-40B4-BE49-F238E27FC236}">
                <a16:creationId xmlns:a16="http://schemas.microsoft.com/office/drawing/2014/main" id="{898385BC-F4D4-ECA3-D8FB-6EC41BE160E0}"/>
              </a:ext>
            </a:extLst>
          </p:cNvPr>
          <p:cNvSpPr/>
          <p:nvPr/>
        </p:nvSpPr>
        <p:spPr>
          <a:xfrm>
            <a:off x="116259" y="2539999"/>
            <a:ext cx="8926141" cy="234573"/>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cxnSp>
        <p:nvCxnSpPr>
          <p:cNvPr id="21" name="Straight Arrow Connector 20">
            <a:extLst>
              <a:ext uri="{FF2B5EF4-FFF2-40B4-BE49-F238E27FC236}">
                <a16:creationId xmlns:a16="http://schemas.microsoft.com/office/drawing/2014/main" id="{805CD385-E9E5-9F7F-71F9-FD958953CEF9}"/>
              </a:ext>
            </a:extLst>
          </p:cNvPr>
          <p:cNvCxnSpPr/>
          <p:nvPr/>
        </p:nvCxnSpPr>
        <p:spPr>
          <a:xfrm>
            <a:off x="8280401" y="2774572"/>
            <a:ext cx="0" cy="540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830B117-42F1-197D-FBCD-3A2172415496}"/>
              </a:ext>
            </a:extLst>
          </p:cNvPr>
          <p:cNvSpPr txBox="1"/>
          <p:nvPr/>
        </p:nvSpPr>
        <p:spPr>
          <a:xfrm>
            <a:off x="7540877" y="3429000"/>
            <a:ext cx="1387223" cy="923330"/>
          </a:xfrm>
          <a:prstGeom prst="rect">
            <a:avLst/>
          </a:prstGeom>
          <a:solidFill>
            <a:schemeClr val="bg1"/>
          </a:solidFill>
          <a:ln>
            <a:solidFill>
              <a:schemeClr val="accent1"/>
            </a:solidFill>
          </a:ln>
        </p:spPr>
        <p:txBody>
          <a:bodyPr wrap="square" rtlCol="0">
            <a:spAutoFit/>
          </a:bodyPr>
          <a:lstStyle/>
          <a:p>
            <a:r>
              <a:rPr lang="en-HT" dirty="0"/>
              <a:t>A new filter view is now open</a:t>
            </a:r>
          </a:p>
        </p:txBody>
      </p:sp>
      <p:cxnSp>
        <p:nvCxnSpPr>
          <p:cNvPr id="24" name="Straight Arrow Connector 23">
            <a:extLst>
              <a:ext uri="{FF2B5EF4-FFF2-40B4-BE49-F238E27FC236}">
                <a16:creationId xmlns:a16="http://schemas.microsoft.com/office/drawing/2014/main" id="{B5EBF948-14EF-B725-916A-A61D9EBB2FD6}"/>
              </a:ext>
            </a:extLst>
          </p:cNvPr>
          <p:cNvCxnSpPr/>
          <p:nvPr/>
        </p:nvCxnSpPr>
        <p:spPr>
          <a:xfrm>
            <a:off x="1219200" y="2629648"/>
            <a:ext cx="0" cy="799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A97B22D-87B1-C978-630D-B945549A7567}"/>
              </a:ext>
            </a:extLst>
          </p:cNvPr>
          <p:cNvSpPr txBox="1"/>
          <p:nvPr/>
        </p:nvSpPr>
        <p:spPr>
          <a:xfrm>
            <a:off x="266700" y="3429000"/>
            <a:ext cx="1435100" cy="1200329"/>
          </a:xfrm>
          <a:prstGeom prst="rect">
            <a:avLst/>
          </a:prstGeom>
          <a:solidFill>
            <a:schemeClr val="bg1"/>
          </a:solidFill>
          <a:ln>
            <a:solidFill>
              <a:schemeClr val="accent1"/>
            </a:solidFill>
          </a:ln>
        </p:spPr>
        <p:txBody>
          <a:bodyPr wrap="square" rtlCol="0">
            <a:spAutoFit/>
          </a:bodyPr>
          <a:lstStyle/>
          <a:p>
            <a:r>
              <a:rPr lang="en-HT" dirty="0"/>
              <a:t>Click on the x button to close this filter view</a:t>
            </a:r>
          </a:p>
        </p:txBody>
      </p:sp>
    </p:spTree>
    <p:extLst>
      <p:ext uri="{BB962C8B-B14F-4D97-AF65-F5344CB8AC3E}">
        <p14:creationId xmlns:p14="http://schemas.microsoft.com/office/powerpoint/2010/main" val="36783638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ACDF8-C584-A6E1-1C2A-EF8AEFC23A0D}"/>
              </a:ext>
            </a:extLst>
          </p:cNvPr>
          <p:cNvSpPr>
            <a:spLocks noGrp="1"/>
          </p:cNvSpPr>
          <p:nvPr>
            <p:ph type="title"/>
          </p:nvPr>
        </p:nvSpPr>
        <p:spPr>
          <a:xfrm>
            <a:off x="749300" y="101092"/>
            <a:ext cx="6791577" cy="876808"/>
          </a:xfrm>
        </p:spPr>
        <p:txBody>
          <a:bodyPr/>
          <a:lstStyle/>
          <a:p>
            <a:r>
              <a:rPr lang="en-HT" dirty="0"/>
              <a:t>Pie Charts</a:t>
            </a:r>
          </a:p>
        </p:txBody>
      </p:sp>
      <p:pic>
        <p:nvPicPr>
          <p:cNvPr id="5" name="Content Placeholder 4">
            <a:extLst>
              <a:ext uri="{FF2B5EF4-FFF2-40B4-BE49-F238E27FC236}">
                <a16:creationId xmlns:a16="http://schemas.microsoft.com/office/drawing/2014/main" id="{5BE34C90-25E7-8B47-E17D-37931C3C2448}"/>
              </a:ext>
            </a:extLst>
          </p:cNvPr>
          <p:cNvPicPr>
            <a:picLocks noGrp="1" noChangeAspect="1"/>
          </p:cNvPicPr>
          <p:nvPr>
            <p:ph idx="1"/>
          </p:nvPr>
        </p:nvPicPr>
        <p:blipFill>
          <a:blip r:embed="rId2"/>
          <a:stretch>
            <a:fillRect/>
          </a:stretch>
        </p:blipFill>
        <p:spPr>
          <a:xfrm>
            <a:off x="148470" y="1384300"/>
            <a:ext cx="8995530" cy="4546959"/>
          </a:xfrm>
          <a:ln>
            <a:solidFill>
              <a:schemeClr val="accent1"/>
            </a:solidFill>
          </a:ln>
        </p:spPr>
      </p:pic>
      <p:sp>
        <p:nvSpPr>
          <p:cNvPr id="6" name="Rectangle 5">
            <a:extLst>
              <a:ext uri="{FF2B5EF4-FFF2-40B4-BE49-F238E27FC236}">
                <a16:creationId xmlns:a16="http://schemas.microsoft.com/office/drawing/2014/main" id="{27356198-CC97-6E9B-BFE4-9100FF1F0F72}"/>
              </a:ext>
            </a:extLst>
          </p:cNvPr>
          <p:cNvSpPr/>
          <p:nvPr/>
        </p:nvSpPr>
        <p:spPr>
          <a:xfrm>
            <a:off x="152400" y="1816100"/>
            <a:ext cx="8991600" cy="3429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cxnSp>
        <p:nvCxnSpPr>
          <p:cNvPr id="8" name="Straight Arrow Connector 7">
            <a:extLst>
              <a:ext uri="{FF2B5EF4-FFF2-40B4-BE49-F238E27FC236}">
                <a16:creationId xmlns:a16="http://schemas.microsoft.com/office/drawing/2014/main" id="{DA3CC1B9-708B-717C-0006-249C4348B397}"/>
              </a:ext>
            </a:extLst>
          </p:cNvPr>
          <p:cNvCxnSpPr/>
          <p:nvPr/>
        </p:nvCxnSpPr>
        <p:spPr>
          <a:xfrm>
            <a:off x="1244600" y="2146300"/>
            <a:ext cx="0" cy="901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AF9C270-0985-6644-0D9B-26A8F5DAE063}"/>
              </a:ext>
            </a:extLst>
          </p:cNvPr>
          <p:cNvSpPr txBox="1"/>
          <p:nvPr/>
        </p:nvSpPr>
        <p:spPr>
          <a:xfrm>
            <a:off x="148470" y="3073400"/>
            <a:ext cx="1718430" cy="1754326"/>
          </a:xfrm>
          <a:prstGeom prst="rect">
            <a:avLst/>
          </a:prstGeom>
          <a:solidFill>
            <a:schemeClr val="bg1"/>
          </a:solidFill>
          <a:ln>
            <a:solidFill>
              <a:schemeClr val="accent1"/>
            </a:solidFill>
          </a:ln>
        </p:spPr>
        <p:txBody>
          <a:bodyPr wrap="square" rtlCol="0">
            <a:spAutoFit/>
          </a:bodyPr>
          <a:lstStyle/>
          <a:p>
            <a:r>
              <a:rPr lang="en-US" dirty="0"/>
              <a:t>W</a:t>
            </a:r>
            <a:r>
              <a:rPr lang="en-HT" dirty="0"/>
              <a:t>hen it make sense, you can select segment from different related pie charts</a:t>
            </a:r>
          </a:p>
        </p:txBody>
      </p:sp>
      <p:cxnSp>
        <p:nvCxnSpPr>
          <p:cNvPr id="11" name="Straight Arrow Connector 10">
            <a:extLst>
              <a:ext uri="{FF2B5EF4-FFF2-40B4-BE49-F238E27FC236}">
                <a16:creationId xmlns:a16="http://schemas.microsoft.com/office/drawing/2014/main" id="{117A7539-82EE-D614-3919-FF5A98F7705D}"/>
              </a:ext>
            </a:extLst>
          </p:cNvPr>
          <p:cNvCxnSpPr/>
          <p:nvPr/>
        </p:nvCxnSpPr>
        <p:spPr>
          <a:xfrm>
            <a:off x="8267700" y="2146300"/>
            <a:ext cx="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396D532-2A83-2A55-FB97-B86B21DC30FC}"/>
              </a:ext>
            </a:extLst>
          </p:cNvPr>
          <p:cNvSpPr txBox="1"/>
          <p:nvPr/>
        </p:nvSpPr>
        <p:spPr>
          <a:xfrm>
            <a:off x="7540877" y="3073400"/>
            <a:ext cx="1463423" cy="1754326"/>
          </a:xfrm>
          <a:prstGeom prst="rect">
            <a:avLst/>
          </a:prstGeom>
          <a:solidFill>
            <a:schemeClr val="bg1"/>
          </a:solidFill>
          <a:ln>
            <a:solidFill>
              <a:schemeClr val="accent1"/>
            </a:solidFill>
          </a:ln>
        </p:spPr>
        <p:txBody>
          <a:bodyPr wrap="square" rtlCol="0">
            <a:spAutoFit/>
          </a:bodyPr>
          <a:lstStyle/>
          <a:p>
            <a:r>
              <a:rPr lang="en-HT" dirty="0"/>
              <a:t>The filter view support multiple selection. If the logic make sense.</a:t>
            </a:r>
          </a:p>
        </p:txBody>
      </p:sp>
    </p:spTree>
    <p:extLst>
      <p:ext uri="{BB962C8B-B14F-4D97-AF65-F5344CB8AC3E}">
        <p14:creationId xmlns:p14="http://schemas.microsoft.com/office/powerpoint/2010/main" val="703244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49BCA-C8AB-6F67-D8FC-8E0249E3B15F}"/>
              </a:ext>
            </a:extLst>
          </p:cNvPr>
          <p:cNvSpPr>
            <a:spLocks noGrp="1"/>
          </p:cNvSpPr>
          <p:nvPr>
            <p:ph type="title"/>
          </p:nvPr>
        </p:nvSpPr>
        <p:spPr>
          <a:xfrm>
            <a:off x="1603122" y="177292"/>
            <a:ext cx="5937755" cy="572008"/>
          </a:xfrm>
        </p:spPr>
        <p:txBody>
          <a:bodyPr>
            <a:normAutofit fontScale="90000"/>
          </a:bodyPr>
          <a:lstStyle/>
          <a:p>
            <a:r>
              <a:rPr lang="en-HT" dirty="0"/>
              <a:t>Pivot table &amp; Pie CHarts</a:t>
            </a:r>
          </a:p>
        </p:txBody>
      </p:sp>
      <p:pic>
        <p:nvPicPr>
          <p:cNvPr id="5" name="Content Placeholder 4">
            <a:extLst>
              <a:ext uri="{FF2B5EF4-FFF2-40B4-BE49-F238E27FC236}">
                <a16:creationId xmlns:a16="http://schemas.microsoft.com/office/drawing/2014/main" id="{9E95C505-FF49-C3E7-8F7D-86EB9A110E5A}"/>
              </a:ext>
            </a:extLst>
          </p:cNvPr>
          <p:cNvPicPr>
            <a:picLocks noGrp="1" noChangeAspect="1"/>
          </p:cNvPicPr>
          <p:nvPr>
            <p:ph idx="1"/>
          </p:nvPr>
        </p:nvPicPr>
        <p:blipFill>
          <a:blip r:embed="rId2"/>
          <a:stretch>
            <a:fillRect/>
          </a:stretch>
        </p:blipFill>
        <p:spPr>
          <a:xfrm>
            <a:off x="55979" y="1358899"/>
            <a:ext cx="9088021" cy="4702567"/>
          </a:xfrm>
          <a:ln>
            <a:solidFill>
              <a:schemeClr val="accent1"/>
            </a:solidFill>
          </a:ln>
        </p:spPr>
      </p:pic>
      <p:sp>
        <p:nvSpPr>
          <p:cNvPr id="6" name="Rectangle 5">
            <a:extLst>
              <a:ext uri="{FF2B5EF4-FFF2-40B4-BE49-F238E27FC236}">
                <a16:creationId xmlns:a16="http://schemas.microsoft.com/office/drawing/2014/main" id="{A99B463F-B8A1-A73A-4B88-CE5F7F1EA9C6}"/>
              </a:ext>
            </a:extLst>
          </p:cNvPr>
          <p:cNvSpPr/>
          <p:nvPr/>
        </p:nvSpPr>
        <p:spPr>
          <a:xfrm>
            <a:off x="55979" y="1549400"/>
            <a:ext cx="9088021" cy="2540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cxnSp>
        <p:nvCxnSpPr>
          <p:cNvPr id="8" name="Straight Arrow Connector 7">
            <a:extLst>
              <a:ext uri="{FF2B5EF4-FFF2-40B4-BE49-F238E27FC236}">
                <a16:creationId xmlns:a16="http://schemas.microsoft.com/office/drawing/2014/main" id="{899949CC-83BE-015F-E431-1E25D2F9DDB8}"/>
              </a:ext>
            </a:extLst>
          </p:cNvPr>
          <p:cNvCxnSpPr>
            <a:cxnSpLocks/>
          </p:cNvCxnSpPr>
          <p:nvPr/>
        </p:nvCxnSpPr>
        <p:spPr>
          <a:xfrm>
            <a:off x="8521700" y="1803400"/>
            <a:ext cx="0" cy="825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6F43D7E-872B-E106-FAB8-12446AE80FB5}"/>
              </a:ext>
            </a:extLst>
          </p:cNvPr>
          <p:cNvSpPr txBox="1"/>
          <p:nvPr/>
        </p:nvSpPr>
        <p:spPr>
          <a:xfrm>
            <a:off x="7835904" y="2628900"/>
            <a:ext cx="1142996" cy="646331"/>
          </a:xfrm>
          <a:prstGeom prst="rect">
            <a:avLst/>
          </a:prstGeom>
          <a:solidFill>
            <a:schemeClr val="bg1"/>
          </a:solidFill>
          <a:ln>
            <a:solidFill>
              <a:schemeClr val="accent1"/>
            </a:solidFill>
          </a:ln>
        </p:spPr>
        <p:txBody>
          <a:bodyPr wrap="square" rtlCol="0">
            <a:spAutoFit/>
          </a:bodyPr>
          <a:lstStyle/>
          <a:p>
            <a:r>
              <a:rPr lang="en-HT" dirty="0"/>
              <a:t>The filter View.</a:t>
            </a:r>
          </a:p>
        </p:txBody>
      </p:sp>
      <p:sp>
        <p:nvSpPr>
          <p:cNvPr id="11" name="Rectangle 10">
            <a:extLst>
              <a:ext uri="{FF2B5EF4-FFF2-40B4-BE49-F238E27FC236}">
                <a16:creationId xmlns:a16="http://schemas.microsoft.com/office/drawing/2014/main" id="{50F414FC-3C47-FD54-060E-432F54170CD4}"/>
              </a:ext>
            </a:extLst>
          </p:cNvPr>
          <p:cNvSpPr/>
          <p:nvPr/>
        </p:nvSpPr>
        <p:spPr>
          <a:xfrm>
            <a:off x="1603122" y="1803400"/>
            <a:ext cx="1952878" cy="27940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cxnSp>
        <p:nvCxnSpPr>
          <p:cNvPr id="13" name="Straight Arrow Connector 12">
            <a:extLst>
              <a:ext uri="{FF2B5EF4-FFF2-40B4-BE49-F238E27FC236}">
                <a16:creationId xmlns:a16="http://schemas.microsoft.com/office/drawing/2014/main" id="{CDB8E9D0-FA2C-200C-65BB-A7B4C4B69748}"/>
              </a:ext>
            </a:extLst>
          </p:cNvPr>
          <p:cNvCxnSpPr/>
          <p:nvPr/>
        </p:nvCxnSpPr>
        <p:spPr>
          <a:xfrm flipH="1">
            <a:off x="1016000" y="3073400"/>
            <a:ext cx="5871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4838319-5837-4CD7-BBFF-215F695DB17E}"/>
              </a:ext>
            </a:extLst>
          </p:cNvPr>
          <p:cNvSpPr txBox="1"/>
          <p:nvPr/>
        </p:nvSpPr>
        <p:spPr>
          <a:xfrm>
            <a:off x="177800" y="2628900"/>
            <a:ext cx="825500" cy="1015663"/>
          </a:xfrm>
          <a:prstGeom prst="rect">
            <a:avLst/>
          </a:prstGeom>
          <a:solidFill>
            <a:schemeClr val="bg1"/>
          </a:solidFill>
          <a:ln>
            <a:solidFill>
              <a:schemeClr val="accent1"/>
            </a:solidFill>
          </a:ln>
        </p:spPr>
        <p:txBody>
          <a:bodyPr wrap="square" rtlCol="0">
            <a:spAutoFit/>
          </a:bodyPr>
          <a:lstStyle/>
          <a:p>
            <a:r>
              <a:rPr lang="en-US" sz="1200" dirty="0"/>
              <a:t>O</a:t>
            </a:r>
            <a:r>
              <a:rPr lang="en-HT" sz="1200" dirty="0"/>
              <a:t>ne of the wash focus has been selected</a:t>
            </a:r>
          </a:p>
        </p:txBody>
      </p:sp>
      <p:sp>
        <p:nvSpPr>
          <p:cNvPr id="15" name="Rectangle 14">
            <a:extLst>
              <a:ext uri="{FF2B5EF4-FFF2-40B4-BE49-F238E27FC236}">
                <a16:creationId xmlns:a16="http://schemas.microsoft.com/office/drawing/2014/main" id="{F5B072A9-235D-0EA2-35F2-8A4C0E9DF141}"/>
              </a:ext>
            </a:extLst>
          </p:cNvPr>
          <p:cNvSpPr/>
          <p:nvPr/>
        </p:nvSpPr>
        <p:spPr>
          <a:xfrm>
            <a:off x="1603122" y="5054601"/>
            <a:ext cx="6067682" cy="1006865"/>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cxnSp>
        <p:nvCxnSpPr>
          <p:cNvPr id="17" name="Straight Arrow Connector 16">
            <a:extLst>
              <a:ext uri="{FF2B5EF4-FFF2-40B4-BE49-F238E27FC236}">
                <a16:creationId xmlns:a16="http://schemas.microsoft.com/office/drawing/2014/main" id="{D1A5474E-5644-C83F-521E-EED00B87DFE6}"/>
              </a:ext>
            </a:extLst>
          </p:cNvPr>
          <p:cNvCxnSpPr/>
          <p:nvPr/>
        </p:nvCxnSpPr>
        <p:spPr>
          <a:xfrm flipH="1">
            <a:off x="1193800" y="5308600"/>
            <a:ext cx="409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BDF28ED-AABF-E540-F040-189A2BC5F8C6}"/>
              </a:ext>
            </a:extLst>
          </p:cNvPr>
          <p:cNvSpPr txBox="1"/>
          <p:nvPr/>
        </p:nvSpPr>
        <p:spPr>
          <a:xfrm>
            <a:off x="177800" y="4154438"/>
            <a:ext cx="1028700" cy="2308324"/>
          </a:xfrm>
          <a:prstGeom prst="rect">
            <a:avLst/>
          </a:prstGeom>
          <a:solidFill>
            <a:schemeClr val="bg1"/>
          </a:solidFill>
          <a:ln>
            <a:solidFill>
              <a:schemeClr val="accent1"/>
            </a:solidFill>
          </a:ln>
        </p:spPr>
        <p:txBody>
          <a:bodyPr wrap="square" rtlCol="0">
            <a:spAutoFit/>
          </a:bodyPr>
          <a:lstStyle/>
          <a:p>
            <a:r>
              <a:rPr lang="en-HT" dirty="0"/>
              <a:t>The pivot table is link logically with the pie chart cluters</a:t>
            </a:r>
          </a:p>
        </p:txBody>
      </p:sp>
      <p:sp>
        <p:nvSpPr>
          <p:cNvPr id="19" name="TextBox 18">
            <a:extLst>
              <a:ext uri="{FF2B5EF4-FFF2-40B4-BE49-F238E27FC236}">
                <a16:creationId xmlns:a16="http://schemas.microsoft.com/office/drawing/2014/main" id="{312FD6F3-9666-1119-4519-F7867879657A}"/>
              </a:ext>
            </a:extLst>
          </p:cNvPr>
          <p:cNvSpPr txBox="1"/>
          <p:nvPr/>
        </p:nvSpPr>
        <p:spPr>
          <a:xfrm>
            <a:off x="8026400" y="3924300"/>
            <a:ext cx="952500" cy="2031325"/>
          </a:xfrm>
          <a:prstGeom prst="rect">
            <a:avLst/>
          </a:prstGeom>
          <a:solidFill>
            <a:schemeClr val="bg1"/>
          </a:solidFill>
          <a:ln>
            <a:solidFill>
              <a:schemeClr val="accent1"/>
            </a:solidFill>
          </a:ln>
        </p:spPr>
        <p:txBody>
          <a:bodyPr wrap="square" rtlCol="0">
            <a:spAutoFit/>
          </a:bodyPr>
          <a:lstStyle/>
          <a:p>
            <a:r>
              <a:rPr lang="en-HT" dirty="0"/>
              <a:t>The table will redisign itself to make sense</a:t>
            </a:r>
          </a:p>
        </p:txBody>
      </p:sp>
      <p:cxnSp>
        <p:nvCxnSpPr>
          <p:cNvPr id="21" name="Straight Arrow Connector 20">
            <a:extLst>
              <a:ext uri="{FF2B5EF4-FFF2-40B4-BE49-F238E27FC236}">
                <a16:creationId xmlns:a16="http://schemas.microsoft.com/office/drawing/2014/main" id="{299DFB25-286E-DDC6-57C0-7498ECE0D989}"/>
              </a:ext>
            </a:extLst>
          </p:cNvPr>
          <p:cNvCxnSpPr>
            <a:stCxn id="15" idx="3"/>
          </p:cNvCxnSpPr>
          <p:nvPr/>
        </p:nvCxnSpPr>
        <p:spPr>
          <a:xfrm flipV="1">
            <a:off x="7670804" y="5499101"/>
            <a:ext cx="396622" cy="58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23740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543FE-CB28-873C-2E99-E26D192B41CA}"/>
              </a:ext>
            </a:extLst>
          </p:cNvPr>
          <p:cNvSpPr>
            <a:spLocks noGrp="1"/>
          </p:cNvSpPr>
          <p:nvPr>
            <p:ph type="title"/>
          </p:nvPr>
        </p:nvSpPr>
        <p:spPr>
          <a:xfrm>
            <a:off x="1441450" y="126492"/>
            <a:ext cx="6261100" cy="521208"/>
          </a:xfrm>
        </p:spPr>
        <p:txBody>
          <a:bodyPr>
            <a:normAutofit fontScale="90000"/>
          </a:bodyPr>
          <a:lstStyle/>
          <a:p>
            <a:r>
              <a:rPr lang="en-HT" dirty="0"/>
              <a:t>Donut Charts</a:t>
            </a:r>
          </a:p>
        </p:txBody>
      </p:sp>
      <p:sp>
        <p:nvSpPr>
          <p:cNvPr id="9" name="TextBox 8">
            <a:extLst>
              <a:ext uri="{FF2B5EF4-FFF2-40B4-BE49-F238E27FC236}">
                <a16:creationId xmlns:a16="http://schemas.microsoft.com/office/drawing/2014/main" id="{2DD6EB0E-7E50-AF12-8E00-052C75A677B6}"/>
              </a:ext>
            </a:extLst>
          </p:cNvPr>
          <p:cNvSpPr txBox="1"/>
          <p:nvPr/>
        </p:nvSpPr>
        <p:spPr>
          <a:xfrm>
            <a:off x="7302500" y="794806"/>
            <a:ext cx="1841500" cy="646331"/>
          </a:xfrm>
          <a:prstGeom prst="rect">
            <a:avLst/>
          </a:prstGeom>
          <a:solidFill>
            <a:schemeClr val="bg1"/>
          </a:solidFill>
          <a:ln>
            <a:solidFill>
              <a:schemeClr val="accent1"/>
            </a:solidFill>
          </a:ln>
        </p:spPr>
        <p:txBody>
          <a:bodyPr wrap="square" rtlCol="0">
            <a:spAutoFit/>
          </a:bodyPr>
          <a:lstStyle/>
          <a:p>
            <a:r>
              <a:rPr lang="en-US" dirty="0"/>
              <a:t>H</a:t>
            </a:r>
            <a:r>
              <a:rPr lang="en-HT" dirty="0"/>
              <a:t>over Effect feature</a:t>
            </a:r>
          </a:p>
        </p:txBody>
      </p:sp>
      <p:pic>
        <p:nvPicPr>
          <p:cNvPr id="10" name="Content Placeholder 9">
            <a:extLst>
              <a:ext uri="{FF2B5EF4-FFF2-40B4-BE49-F238E27FC236}">
                <a16:creationId xmlns:a16="http://schemas.microsoft.com/office/drawing/2014/main" id="{32156125-AA90-D036-96A5-B45CF42EEE4E}"/>
              </a:ext>
            </a:extLst>
          </p:cNvPr>
          <p:cNvPicPr>
            <a:picLocks noGrp="1" noChangeAspect="1"/>
          </p:cNvPicPr>
          <p:nvPr>
            <p:ph idx="1"/>
          </p:nvPr>
        </p:nvPicPr>
        <p:blipFill>
          <a:blip r:embed="rId2"/>
          <a:stretch>
            <a:fillRect/>
          </a:stretch>
        </p:blipFill>
        <p:spPr>
          <a:xfrm>
            <a:off x="206857" y="1959429"/>
            <a:ext cx="8413292" cy="4500748"/>
          </a:xfrm>
          <a:ln>
            <a:solidFill>
              <a:schemeClr val="accent1"/>
            </a:solidFill>
          </a:ln>
        </p:spPr>
      </p:pic>
      <p:sp>
        <p:nvSpPr>
          <p:cNvPr id="11" name="Rectangle 10">
            <a:extLst>
              <a:ext uri="{FF2B5EF4-FFF2-40B4-BE49-F238E27FC236}">
                <a16:creationId xmlns:a16="http://schemas.microsoft.com/office/drawing/2014/main" id="{BF5DA8A2-DE77-F926-65D8-B329CFB714E5}"/>
              </a:ext>
            </a:extLst>
          </p:cNvPr>
          <p:cNvSpPr/>
          <p:nvPr/>
        </p:nvSpPr>
        <p:spPr>
          <a:xfrm>
            <a:off x="1441450" y="3429000"/>
            <a:ext cx="3534311" cy="2634194"/>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cxnSp>
        <p:nvCxnSpPr>
          <p:cNvPr id="13" name="Straight Arrow Connector 12">
            <a:extLst>
              <a:ext uri="{FF2B5EF4-FFF2-40B4-BE49-F238E27FC236}">
                <a16:creationId xmlns:a16="http://schemas.microsoft.com/office/drawing/2014/main" id="{02B18135-C606-CC88-C183-9D58A31B9AF4}"/>
              </a:ext>
            </a:extLst>
          </p:cNvPr>
          <p:cNvCxnSpPr/>
          <p:nvPr/>
        </p:nvCxnSpPr>
        <p:spPr>
          <a:xfrm flipV="1">
            <a:off x="4453247" y="1341912"/>
            <a:ext cx="2849253" cy="2087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0309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66174-90AA-E16E-4D03-EFE6BD5058C5}"/>
              </a:ext>
            </a:extLst>
          </p:cNvPr>
          <p:cNvSpPr>
            <a:spLocks noGrp="1"/>
          </p:cNvSpPr>
          <p:nvPr>
            <p:ph type="title"/>
          </p:nvPr>
        </p:nvSpPr>
        <p:spPr>
          <a:xfrm>
            <a:off x="1694945" y="431292"/>
            <a:ext cx="5937755" cy="432308"/>
          </a:xfrm>
        </p:spPr>
        <p:txBody>
          <a:bodyPr>
            <a:normAutofit fontScale="90000"/>
          </a:bodyPr>
          <a:lstStyle/>
          <a:p>
            <a:r>
              <a:rPr lang="en-HT" dirty="0"/>
              <a:t>donut Charts</a:t>
            </a:r>
          </a:p>
        </p:txBody>
      </p:sp>
      <p:pic>
        <p:nvPicPr>
          <p:cNvPr id="5" name="Content Placeholder 4">
            <a:extLst>
              <a:ext uri="{FF2B5EF4-FFF2-40B4-BE49-F238E27FC236}">
                <a16:creationId xmlns:a16="http://schemas.microsoft.com/office/drawing/2014/main" id="{1E0791E3-A0ED-9A6D-F32B-252C3C6CF6A4}"/>
              </a:ext>
            </a:extLst>
          </p:cNvPr>
          <p:cNvPicPr>
            <a:picLocks noGrp="1" noChangeAspect="1"/>
          </p:cNvPicPr>
          <p:nvPr>
            <p:ph idx="1"/>
          </p:nvPr>
        </p:nvPicPr>
        <p:blipFill>
          <a:blip r:embed="rId2"/>
          <a:stretch>
            <a:fillRect/>
          </a:stretch>
        </p:blipFill>
        <p:spPr>
          <a:xfrm>
            <a:off x="334169" y="1549400"/>
            <a:ext cx="8517637" cy="4052375"/>
          </a:xfrm>
          <a:ln>
            <a:solidFill>
              <a:schemeClr val="accent1"/>
            </a:solidFill>
          </a:ln>
        </p:spPr>
      </p:pic>
      <p:sp>
        <p:nvSpPr>
          <p:cNvPr id="6" name="Rectangle 5">
            <a:extLst>
              <a:ext uri="{FF2B5EF4-FFF2-40B4-BE49-F238E27FC236}">
                <a16:creationId xmlns:a16="http://schemas.microsoft.com/office/drawing/2014/main" id="{7BB300D5-8A23-FBFC-3212-69539727D978}"/>
              </a:ext>
            </a:extLst>
          </p:cNvPr>
          <p:cNvSpPr/>
          <p:nvPr/>
        </p:nvSpPr>
        <p:spPr>
          <a:xfrm>
            <a:off x="419100" y="1600200"/>
            <a:ext cx="8394700" cy="381508"/>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Tree>
    <p:extLst>
      <p:ext uri="{BB962C8B-B14F-4D97-AF65-F5344CB8AC3E}">
        <p14:creationId xmlns:p14="http://schemas.microsoft.com/office/powerpoint/2010/main" val="42829173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4EEEB-C448-E088-03D2-7738E9011F90}"/>
              </a:ext>
            </a:extLst>
          </p:cNvPr>
          <p:cNvSpPr>
            <a:spLocks noGrp="1"/>
          </p:cNvSpPr>
          <p:nvPr>
            <p:ph type="title"/>
          </p:nvPr>
        </p:nvSpPr>
        <p:spPr>
          <a:xfrm>
            <a:off x="1607463" y="212338"/>
            <a:ext cx="5929073" cy="621040"/>
          </a:xfrm>
        </p:spPr>
        <p:txBody>
          <a:bodyPr>
            <a:normAutofit fontScale="90000"/>
          </a:bodyPr>
          <a:lstStyle/>
          <a:p>
            <a:r>
              <a:rPr lang="en-HT" dirty="0"/>
              <a:t>Donut charts &amp; Demographics</a:t>
            </a:r>
          </a:p>
        </p:txBody>
      </p:sp>
      <p:pic>
        <p:nvPicPr>
          <p:cNvPr id="4" name="Picture 3">
            <a:extLst>
              <a:ext uri="{FF2B5EF4-FFF2-40B4-BE49-F238E27FC236}">
                <a16:creationId xmlns:a16="http://schemas.microsoft.com/office/drawing/2014/main" id="{6E5CB7B4-41AF-ACBA-78BC-82A5EC44419A}"/>
              </a:ext>
            </a:extLst>
          </p:cNvPr>
          <p:cNvPicPr>
            <a:picLocks noChangeAspect="1"/>
          </p:cNvPicPr>
          <p:nvPr/>
        </p:nvPicPr>
        <p:blipFill>
          <a:blip r:embed="rId2"/>
          <a:stretch>
            <a:fillRect/>
          </a:stretch>
        </p:blipFill>
        <p:spPr>
          <a:xfrm>
            <a:off x="192090" y="1992009"/>
            <a:ext cx="8759819" cy="4653653"/>
          </a:xfrm>
          <a:prstGeom prst="rect">
            <a:avLst/>
          </a:prstGeom>
          <a:ln>
            <a:solidFill>
              <a:schemeClr val="accent1"/>
            </a:solidFill>
          </a:ln>
        </p:spPr>
      </p:pic>
    </p:spTree>
    <p:extLst>
      <p:ext uri="{BB962C8B-B14F-4D97-AF65-F5344CB8AC3E}">
        <p14:creationId xmlns:p14="http://schemas.microsoft.com/office/powerpoint/2010/main" val="27947859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AED71-EFAD-EDEA-A56E-FE0F82769B6A}"/>
              </a:ext>
            </a:extLst>
          </p:cNvPr>
          <p:cNvSpPr>
            <a:spLocks noGrp="1"/>
          </p:cNvSpPr>
          <p:nvPr>
            <p:ph type="ctrTitle"/>
          </p:nvPr>
        </p:nvSpPr>
        <p:spPr/>
        <p:txBody>
          <a:bodyPr/>
          <a:lstStyle/>
          <a:p>
            <a:r>
              <a:rPr lang="en-HT" dirty="0"/>
              <a:t>Export</a:t>
            </a:r>
          </a:p>
        </p:txBody>
      </p:sp>
      <p:sp>
        <p:nvSpPr>
          <p:cNvPr id="3" name="Subtitle 2">
            <a:extLst>
              <a:ext uri="{FF2B5EF4-FFF2-40B4-BE49-F238E27FC236}">
                <a16:creationId xmlns:a16="http://schemas.microsoft.com/office/drawing/2014/main" id="{5F962524-7060-5A26-786A-836BCE163F0E}"/>
              </a:ext>
            </a:extLst>
          </p:cNvPr>
          <p:cNvSpPr>
            <a:spLocks noGrp="1"/>
          </p:cNvSpPr>
          <p:nvPr>
            <p:ph type="subTitle" idx="1"/>
          </p:nvPr>
        </p:nvSpPr>
        <p:spPr/>
        <p:txBody>
          <a:bodyPr/>
          <a:lstStyle/>
          <a:p>
            <a:endParaRPr lang="en-HT" dirty="0"/>
          </a:p>
        </p:txBody>
      </p:sp>
    </p:spTree>
    <p:extLst>
      <p:ext uri="{BB962C8B-B14F-4D97-AF65-F5344CB8AC3E}">
        <p14:creationId xmlns:p14="http://schemas.microsoft.com/office/powerpoint/2010/main" val="28758348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B8B2E-B26A-C255-D356-7726CE29AD9C}"/>
              </a:ext>
            </a:extLst>
          </p:cNvPr>
          <p:cNvSpPr>
            <a:spLocks noGrp="1"/>
          </p:cNvSpPr>
          <p:nvPr>
            <p:ph type="title"/>
          </p:nvPr>
        </p:nvSpPr>
        <p:spPr>
          <a:xfrm>
            <a:off x="1816100" y="304292"/>
            <a:ext cx="5905500" cy="597408"/>
          </a:xfrm>
        </p:spPr>
        <p:txBody>
          <a:bodyPr>
            <a:normAutofit fontScale="90000"/>
          </a:bodyPr>
          <a:lstStyle/>
          <a:p>
            <a:r>
              <a:rPr lang="en-HT" dirty="0"/>
              <a:t>You can export a table</a:t>
            </a:r>
          </a:p>
        </p:txBody>
      </p:sp>
      <p:pic>
        <p:nvPicPr>
          <p:cNvPr id="4" name="Picture 3">
            <a:extLst>
              <a:ext uri="{FF2B5EF4-FFF2-40B4-BE49-F238E27FC236}">
                <a16:creationId xmlns:a16="http://schemas.microsoft.com/office/drawing/2014/main" id="{85D49F40-7E5D-F7C0-7581-98FDB3A8068C}"/>
              </a:ext>
            </a:extLst>
          </p:cNvPr>
          <p:cNvPicPr>
            <a:picLocks noChangeAspect="1"/>
          </p:cNvPicPr>
          <p:nvPr/>
        </p:nvPicPr>
        <p:blipFill>
          <a:blip r:embed="rId2"/>
          <a:stretch>
            <a:fillRect/>
          </a:stretch>
        </p:blipFill>
        <p:spPr>
          <a:xfrm>
            <a:off x="406202" y="1960265"/>
            <a:ext cx="8331595" cy="4393614"/>
          </a:xfrm>
          <a:prstGeom prst="rect">
            <a:avLst/>
          </a:prstGeom>
          <a:ln>
            <a:solidFill>
              <a:schemeClr val="accent1"/>
            </a:solidFill>
          </a:ln>
        </p:spPr>
      </p:pic>
      <p:sp>
        <p:nvSpPr>
          <p:cNvPr id="10" name="TextBox 9">
            <a:extLst>
              <a:ext uri="{FF2B5EF4-FFF2-40B4-BE49-F238E27FC236}">
                <a16:creationId xmlns:a16="http://schemas.microsoft.com/office/drawing/2014/main" id="{90EE1B2D-7EB7-E1DF-895B-A4A959891095}"/>
              </a:ext>
            </a:extLst>
          </p:cNvPr>
          <p:cNvSpPr txBox="1"/>
          <p:nvPr/>
        </p:nvSpPr>
        <p:spPr>
          <a:xfrm>
            <a:off x="3606800" y="1498600"/>
            <a:ext cx="3251200" cy="923330"/>
          </a:xfrm>
          <a:prstGeom prst="rect">
            <a:avLst/>
          </a:prstGeom>
          <a:solidFill>
            <a:schemeClr val="bg1"/>
          </a:solidFill>
          <a:ln>
            <a:solidFill>
              <a:schemeClr val="accent1"/>
            </a:solidFill>
          </a:ln>
        </p:spPr>
        <p:txBody>
          <a:bodyPr wrap="square" rtlCol="0">
            <a:spAutoFit/>
          </a:bodyPr>
          <a:lstStyle/>
          <a:p>
            <a:r>
              <a:rPr lang="en-HT" dirty="0"/>
              <a:t>Now you can click the export data button to get into the next final step</a:t>
            </a:r>
          </a:p>
        </p:txBody>
      </p:sp>
      <p:sp>
        <p:nvSpPr>
          <p:cNvPr id="5" name="Rectangle 4">
            <a:extLst>
              <a:ext uri="{FF2B5EF4-FFF2-40B4-BE49-F238E27FC236}">
                <a16:creationId xmlns:a16="http://schemas.microsoft.com/office/drawing/2014/main" id="{6CF2286E-E8C8-C2A4-17EC-282746A2CC2D}"/>
              </a:ext>
            </a:extLst>
          </p:cNvPr>
          <p:cNvSpPr/>
          <p:nvPr/>
        </p:nvSpPr>
        <p:spPr>
          <a:xfrm>
            <a:off x="7627716" y="4907666"/>
            <a:ext cx="949125" cy="520861"/>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Tree>
    <p:extLst>
      <p:ext uri="{BB962C8B-B14F-4D97-AF65-F5344CB8AC3E}">
        <p14:creationId xmlns:p14="http://schemas.microsoft.com/office/powerpoint/2010/main" val="1998085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B8B2E-B26A-C255-D356-7726CE29AD9C}"/>
              </a:ext>
            </a:extLst>
          </p:cNvPr>
          <p:cNvSpPr>
            <a:spLocks noGrp="1"/>
          </p:cNvSpPr>
          <p:nvPr>
            <p:ph type="title"/>
          </p:nvPr>
        </p:nvSpPr>
        <p:spPr>
          <a:xfrm>
            <a:off x="1816100" y="304292"/>
            <a:ext cx="5905500" cy="597408"/>
          </a:xfrm>
        </p:spPr>
        <p:txBody>
          <a:bodyPr>
            <a:normAutofit fontScale="90000"/>
          </a:bodyPr>
          <a:lstStyle/>
          <a:p>
            <a:r>
              <a:rPr lang="en-HT" dirty="0"/>
              <a:t>You can export a table</a:t>
            </a:r>
          </a:p>
        </p:txBody>
      </p:sp>
      <p:pic>
        <p:nvPicPr>
          <p:cNvPr id="4" name="Picture 3">
            <a:extLst>
              <a:ext uri="{FF2B5EF4-FFF2-40B4-BE49-F238E27FC236}">
                <a16:creationId xmlns:a16="http://schemas.microsoft.com/office/drawing/2014/main" id="{62D8A6D7-FA33-1A1A-926E-465020210F0B}"/>
              </a:ext>
            </a:extLst>
          </p:cNvPr>
          <p:cNvPicPr>
            <a:picLocks noChangeAspect="1"/>
          </p:cNvPicPr>
          <p:nvPr/>
        </p:nvPicPr>
        <p:blipFill>
          <a:blip r:embed="rId2"/>
          <a:stretch>
            <a:fillRect/>
          </a:stretch>
        </p:blipFill>
        <p:spPr>
          <a:xfrm>
            <a:off x="134781" y="1689100"/>
            <a:ext cx="8874438" cy="4707612"/>
          </a:xfrm>
          <a:prstGeom prst="rect">
            <a:avLst/>
          </a:prstGeom>
          <a:ln>
            <a:solidFill>
              <a:schemeClr val="accent1"/>
            </a:solidFill>
          </a:ln>
        </p:spPr>
      </p:pic>
      <p:sp>
        <p:nvSpPr>
          <p:cNvPr id="5" name="Rectangle 4">
            <a:extLst>
              <a:ext uri="{FF2B5EF4-FFF2-40B4-BE49-F238E27FC236}">
                <a16:creationId xmlns:a16="http://schemas.microsoft.com/office/drawing/2014/main" id="{8B07C838-928B-318E-6E4C-ACEB22911DBC}"/>
              </a:ext>
            </a:extLst>
          </p:cNvPr>
          <p:cNvSpPr/>
          <p:nvPr/>
        </p:nvSpPr>
        <p:spPr>
          <a:xfrm>
            <a:off x="3835400" y="2032000"/>
            <a:ext cx="2501900" cy="10160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6" name="TextBox 5">
            <a:extLst>
              <a:ext uri="{FF2B5EF4-FFF2-40B4-BE49-F238E27FC236}">
                <a16:creationId xmlns:a16="http://schemas.microsoft.com/office/drawing/2014/main" id="{FC391213-C482-7B0F-4CE0-6903EBC13F40}"/>
              </a:ext>
            </a:extLst>
          </p:cNvPr>
          <p:cNvSpPr txBox="1"/>
          <p:nvPr/>
        </p:nvSpPr>
        <p:spPr>
          <a:xfrm>
            <a:off x="2546350" y="4547108"/>
            <a:ext cx="3981450" cy="2308324"/>
          </a:xfrm>
          <a:prstGeom prst="rect">
            <a:avLst/>
          </a:prstGeom>
          <a:solidFill>
            <a:schemeClr val="bg1"/>
          </a:solidFill>
          <a:ln>
            <a:solidFill>
              <a:schemeClr val="accent1"/>
            </a:solidFill>
          </a:ln>
        </p:spPr>
        <p:txBody>
          <a:bodyPr wrap="square" rtlCol="0">
            <a:spAutoFit/>
          </a:bodyPr>
          <a:lstStyle/>
          <a:p>
            <a:r>
              <a:rPr lang="en-HT" dirty="0"/>
              <a:t>Since I am using a macos. Your interface might be different. You can change the name of the export table as you see fit. </a:t>
            </a:r>
            <a:br>
              <a:rPr lang="en-HT" dirty="0"/>
            </a:br>
            <a:br>
              <a:rPr lang="en-HT" dirty="0"/>
            </a:br>
            <a:r>
              <a:rPr lang="en-HT" dirty="0"/>
              <a:t>After that you can choose to cancel or save the document. By default, in macos it will save the document (spreadsheet) into the Documents folder.</a:t>
            </a:r>
          </a:p>
        </p:txBody>
      </p:sp>
      <p:sp>
        <p:nvSpPr>
          <p:cNvPr id="8" name="Rectangle 7">
            <a:extLst>
              <a:ext uri="{FF2B5EF4-FFF2-40B4-BE49-F238E27FC236}">
                <a16:creationId xmlns:a16="http://schemas.microsoft.com/office/drawing/2014/main" id="{5C07FEC5-D9C3-72B2-0B21-A165E95CD53C}"/>
              </a:ext>
            </a:extLst>
          </p:cNvPr>
          <p:cNvSpPr/>
          <p:nvPr/>
        </p:nvSpPr>
        <p:spPr>
          <a:xfrm>
            <a:off x="7569200" y="4454438"/>
            <a:ext cx="1440019" cy="110867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Tree>
    <p:extLst>
      <p:ext uri="{BB962C8B-B14F-4D97-AF65-F5344CB8AC3E}">
        <p14:creationId xmlns:p14="http://schemas.microsoft.com/office/powerpoint/2010/main" val="2029804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EC145-C070-FB2E-2A30-C522C4336EB0}"/>
              </a:ext>
            </a:extLst>
          </p:cNvPr>
          <p:cNvSpPr>
            <a:spLocks noGrp="1"/>
          </p:cNvSpPr>
          <p:nvPr>
            <p:ph type="title"/>
          </p:nvPr>
        </p:nvSpPr>
        <p:spPr/>
        <p:txBody>
          <a:bodyPr/>
          <a:lstStyle/>
          <a:p>
            <a:r>
              <a:rPr lang="en-US" dirty="0"/>
              <a:t>M</a:t>
            </a:r>
            <a:r>
              <a:rPr lang="en-HT" dirty="0"/>
              <a:t>water Home</a:t>
            </a:r>
          </a:p>
        </p:txBody>
      </p:sp>
      <p:sp>
        <p:nvSpPr>
          <p:cNvPr id="4" name="Text Placeholder 3">
            <a:extLst>
              <a:ext uri="{FF2B5EF4-FFF2-40B4-BE49-F238E27FC236}">
                <a16:creationId xmlns:a16="http://schemas.microsoft.com/office/drawing/2014/main" id="{17D2ADE7-3B18-F919-87E2-9305A660376F}"/>
              </a:ext>
            </a:extLst>
          </p:cNvPr>
          <p:cNvSpPr>
            <a:spLocks noGrp="1"/>
          </p:cNvSpPr>
          <p:nvPr>
            <p:ph type="body" sz="half" idx="2"/>
          </p:nvPr>
        </p:nvSpPr>
        <p:spPr>
          <a:xfrm>
            <a:off x="480060" y="3987252"/>
            <a:ext cx="3454400" cy="717282"/>
          </a:xfrm>
          <a:ln>
            <a:solidFill>
              <a:schemeClr val="accent1"/>
            </a:solidFill>
          </a:ln>
        </p:spPr>
        <p:txBody>
          <a:bodyPr>
            <a:normAutofit fontScale="85000" lnSpcReduction="20000"/>
          </a:bodyPr>
          <a:lstStyle/>
          <a:p>
            <a:pPr algn="l"/>
            <a:r>
              <a:rPr lang="en-HT" sz="1900" dirty="0"/>
              <a:t>URL LINK </a:t>
            </a:r>
            <a:r>
              <a:rPr lang="en-HT" sz="3300" dirty="0"/>
              <a:t>: </a:t>
            </a:r>
            <a:r>
              <a:rPr lang="en-HT" sz="2500" dirty="0"/>
              <a:t>   </a:t>
            </a:r>
            <a:r>
              <a:rPr lang="en-US" sz="2500" dirty="0"/>
              <a:t>https://</a:t>
            </a:r>
            <a:r>
              <a:rPr lang="en-US" sz="2500" dirty="0" err="1"/>
              <a:t>www.mwater.co</a:t>
            </a:r>
            <a:endParaRPr lang="en-US" sz="2500" dirty="0"/>
          </a:p>
          <a:p>
            <a:pPr algn="l"/>
            <a:endParaRPr lang="en-HT" dirty="0"/>
          </a:p>
        </p:txBody>
      </p:sp>
      <p:pic>
        <p:nvPicPr>
          <p:cNvPr id="12" name="Content Placeholder 11">
            <a:extLst>
              <a:ext uri="{FF2B5EF4-FFF2-40B4-BE49-F238E27FC236}">
                <a16:creationId xmlns:a16="http://schemas.microsoft.com/office/drawing/2014/main" id="{7C0171A7-3DD3-4FCA-F82E-7CEDC6721AFF}"/>
              </a:ext>
            </a:extLst>
          </p:cNvPr>
          <p:cNvPicPr>
            <a:picLocks noGrp="1" noChangeAspect="1"/>
          </p:cNvPicPr>
          <p:nvPr>
            <p:ph idx="1"/>
          </p:nvPr>
        </p:nvPicPr>
        <p:blipFill>
          <a:blip r:embed="rId2"/>
          <a:stretch>
            <a:fillRect/>
          </a:stretch>
        </p:blipFill>
        <p:spPr>
          <a:xfrm>
            <a:off x="4661854" y="2467846"/>
            <a:ext cx="4413265" cy="2347994"/>
          </a:xfrm>
          <a:ln>
            <a:solidFill>
              <a:schemeClr val="accent1"/>
            </a:solidFill>
          </a:ln>
        </p:spPr>
      </p:pic>
    </p:spTree>
    <p:extLst>
      <p:ext uri="{BB962C8B-B14F-4D97-AF65-F5344CB8AC3E}">
        <p14:creationId xmlns:p14="http://schemas.microsoft.com/office/powerpoint/2010/main" val="1581045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B8B2E-B26A-C255-D356-7726CE29AD9C}"/>
              </a:ext>
            </a:extLst>
          </p:cNvPr>
          <p:cNvSpPr>
            <a:spLocks noGrp="1"/>
          </p:cNvSpPr>
          <p:nvPr>
            <p:ph type="title"/>
          </p:nvPr>
        </p:nvSpPr>
        <p:spPr>
          <a:xfrm>
            <a:off x="1816100" y="304292"/>
            <a:ext cx="5905500" cy="597408"/>
          </a:xfrm>
        </p:spPr>
        <p:txBody>
          <a:bodyPr>
            <a:normAutofit fontScale="90000"/>
          </a:bodyPr>
          <a:lstStyle/>
          <a:p>
            <a:r>
              <a:rPr lang="en-HT" dirty="0"/>
              <a:t>Other export options</a:t>
            </a:r>
          </a:p>
        </p:txBody>
      </p:sp>
      <p:pic>
        <p:nvPicPr>
          <p:cNvPr id="4" name="Picture 3">
            <a:extLst>
              <a:ext uri="{FF2B5EF4-FFF2-40B4-BE49-F238E27FC236}">
                <a16:creationId xmlns:a16="http://schemas.microsoft.com/office/drawing/2014/main" id="{969E1846-C424-E7F0-2DB1-41421233A7AE}"/>
              </a:ext>
            </a:extLst>
          </p:cNvPr>
          <p:cNvPicPr>
            <a:picLocks noChangeAspect="1"/>
          </p:cNvPicPr>
          <p:nvPr/>
        </p:nvPicPr>
        <p:blipFill>
          <a:blip r:embed="rId2"/>
          <a:stretch>
            <a:fillRect/>
          </a:stretch>
        </p:blipFill>
        <p:spPr>
          <a:xfrm>
            <a:off x="270498" y="1840890"/>
            <a:ext cx="8676756" cy="4609526"/>
          </a:xfrm>
          <a:prstGeom prst="rect">
            <a:avLst/>
          </a:prstGeom>
          <a:ln>
            <a:solidFill>
              <a:schemeClr val="accent1"/>
            </a:solidFill>
          </a:ln>
        </p:spPr>
      </p:pic>
      <p:sp>
        <p:nvSpPr>
          <p:cNvPr id="9" name="Rectangle 8">
            <a:extLst>
              <a:ext uri="{FF2B5EF4-FFF2-40B4-BE49-F238E27FC236}">
                <a16:creationId xmlns:a16="http://schemas.microsoft.com/office/drawing/2014/main" id="{EB37B5E0-0EF7-9433-5A7D-DC1453B1F367}"/>
              </a:ext>
            </a:extLst>
          </p:cNvPr>
          <p:cNvSpPr/>
          <p:nvPr/>
        </p:nvSpPr>
        <p:spPr>
          <a:xfrm>
            <a:off x="8366760" y="2192605"/>
            <a:ext cx="411480" cy="116763"/>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10" name="Rectangle 9">
            <a:extLst>
              <a:ext uri="{FF2B5EF4-FFF2-40B4-BE49-F238E27FC236}">
                <a16:creationId xmlns:a16="http://schemas.microsoft.com/office/drawing/2014/main" id="{29D8334F-8927-9586-84C8-D479BA19E0F6}"/>
              </a:ext>
            </a:extLst>
          </p:cNvPr>
          <p:cNvSpPr/>
          <p:nvPr/>
        </p:nvSpPr>
        <p:spPr>
          <a:xfrm>
            <a:off x="7946136" y="2196669"/>
            <a:ext cx="173736" cy="116763"/>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11" name="TextBox 10">
            <a:extLst>
              <a:ext uri="{FF2B5EF4-FFF2-40B4-BE49-F238E27FC236}">
                <a16:creationId xmlns:a16="http://schemas.microsoft.com/office/drawing/2014/main" id="{98D8E5A6-F139-9118-7A33-392F488220BF}"/>
              </a:ext>
            </a:extLst>
          </p:cNvPr>
          <p:cNvSpPr txBox="1"/>
          <p:nvPr/>
        </p:nvSpPr>
        <p:spPr>
          <a:xfrm>
            <a:off x="4187952" y="1152144"/>
            <a:ext cx="3068387" cy="1754326"/>
          </a:xfrm>
          <a:prstGeom prst="rect">
            <a:avLst/>
          </a:prstGeom>
          <a:solidFill>
            <a:schemeClr val="bg1"/>
          </a:solidFill>
          <a:ln>
            <a:solidFill>
              <a:schemeClr val="accent1"/>
            </a:solidFill>
          </a:ln>
        </p:spPr>
        <p:txBody>
          <a:bodyPr wrap="square" rtlCol="0">
            <a:spAutoFit/>
          </a:bodyPr>
          <a:lstStyle/>
          <a:p>
            <a:r>
              <a:rPr lang="en-HT" dirty="0"/>
              <a:t>The print and the export as pdf are the two standard way to export the results of the console into pdf. However, the export as pdf is recommanded because of his efficiency.</a:t>
            </a:r>
          </a:p>
        </p:txBody>
      </p:sp>
      <p:sp>
        <p:nvSpPr>
          <p:cNvPr id="5" name="Rectangle 4">
            <a:extLst>
              <a:ext uri="{FF2B5EF4-FFF2-40B4-BE49-F238E27FC236}">
                <a16:creationId xmlns:a16="http://schemas.microsoft.com/office/drawing/2014/main" id="{9FD48DDD-13EA-A1B5-1F61-7CDF775BF187}"/>
              </a:ext>
            </a:extLst>
          </p:cNvPr>
          <p:cNvSpPr/>
          <p:nvPr/>
        </p:nvSpPr>
        <p:spPr>
          <a:xfrm>
            <a:off x="270498" y="2309368"/>
            <a:ext cx="1110246" cy="232664"/>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13" name="TextBox 12">
            <a:extLst>
              <a:ext uri="{FF2B5EF4-FFF2-40B4-BE49-F238E27FC236}">
                <a16:creationId xmlns:a16="http://schemas.microsoft.com/office/drawing/2014/main" id="{06059D64-A477-F0A6-BAAA-4C0D058C1D0B}"/>
              </a:ext>
            </a:extLst>
          </p:cNvPr>
          <p:cNvSpPr txBox="1"/>
          <p:nvPr/>
        </p:nvSpPr>
        <p:spPr>
          <a:xfrm>
            <a:off x="436638" y="3890255"/>
            <a:ext cx="2895600" cy="1200329"/>
          </a:xfrm>
          <a:prstGeom prst="rect">
            <a:avLst/>
          </a:prstGeom>
          <a:solidFill>
            <a:schemeClr val="bg1"/>
          </a:solidFill>
          <a:ln>
            <a:solidFill>
              <a:schemeClr val="accent1"/>
            </a:solidFill>
          </a:ln>
        </p:spPr>
        <p:txBody>
          <a:bodyPr wrap="square" rtlCol="0">
            <a:spAutoFit/>
          </a:bodyPr>
          <a:lstStyle/>
          <a:p>
            <a:r>
              <a:rPr lang="en-HT" dirty="0"/>
              <a:t>Don’t forget that the quick filters must be active. In order for the console to display the results.</a:t>
            </a:r>
          </a:p>
        </p:txBody>
      </p:sp>
    </p:spTree>
    <p:extLst>
      <p:ext uri="{BB962C8B-B14F-4D97-AF65-F5344CB8AC3E}">
        <p14:creationId xmlns:p14="http://schemas.microsoft.com/office/powerpoint/2010/main" val="24859532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217A59-7CD6-9472-646F-A54DAB671CD6}"/>
              </a:ext>
            </a:extLst>
          </p:cNvPr>
          <p:cNvSpPr>
            <a:spLocks noGrp="1"/>
          </p:cNvSpPr>
          <p:nvPr>
            <p:ph type="title"/>
          </p:nvPr>
        </p:nvSpPr>
        <p:spPr>
          <a:xfrm>
            <a:off x="1603122" y="388495"/>
            <a:ext cx="5937755" cy="1188720"/>
          </a:xfrm>
        </p:spPr>
        <p:txBody>
          <a:bodyPr/>
          <a:lstStyle/>
          <a:p>
            <a:r>
              <a:rPr lang="en-HT" dirty="0"/>
              <a:t>Thank You !!!</a:t>
            </a:r>
          </a:p>
        </p:txBody>
      </p:sp>
      <p:sp>
        <p:nvSpPr>
          <p:cNvPr id="5" name="TextBox 4">
            <a:extLst>
              <a:ext uri="{FF2B5EF4-FFF2-40B4-BE49-F238E27FC236}">
                <a16:creationId xmlns:a16="http://schemas.microsoft.com/office/drawing/2014/main" id="{2A337A3C-9499-5F15-E0A8-4898F692DA29}"/>
              </a:ext>
            </a:extLst>
          </p:cNvPr>
          <p:cNvSpPr txBox="1"/>
          <p:nvPr/>
        </p:nvSpPr>
        <p:spPr>
          <a:xfrm>
            <a:off x="2993721" y="2993720"/>
            <a:ext cx="3457184" cy="2031325"/>
          </a:xfrm>
          <a:prstGeom prst="rect">
            <a:avLst/>
          </a:prstGeom>
          <a:solidFill>
            <a:schemeClr val="bg1"/>
          </a:solidFill>
          <a:ln>
            <a:solidFill>
              <a:schemeClr val="accent1"/>
            </a:solidFill>
          </a:ln>
        </p:spPr>
        <p:txBody>
          <a:bodyPr wrap="square" rtlCol="0">
            <a:spAutoFit/>
          </a:bodyPr>
          <a:lstStyle/>
          <a:p>
            <a:r>
              <a:rPr lang="en-HT" b="1" dirty="0"/>
              <a:t>PLEASE FEEL FREE TO CONTACT ME BY :</a:t>
            </a:r>
          </a:p>
          <a:p>
            <a:endParaRPr lang="en-HT" dirty="0"/>
          </a:p>
          <a:p>
            <a:pPr marL="285750" indent="-285750">
              <a:buFont typeface="Arial" panose="020B0604020202020204" pitchFamily="34" charset="0"/>
              <a:buChar char="•"/>
            </a:pPr>
            <a:r>
              <a:rPr lang="en-US" dirty="0"/>
              <a:t>E</a:t>
            </a:r>
            <a:r>
              <a:rPr lang="en-HT" dirty="0"/>
              <a:t>mail / </a:t>
            </a:r>
            <a:r>
              <a:rPr lang="en-HT" dirty="0">
                <a:hlinkClick r:id="rId2"/>
              </a:rPr>
              <a:t>alexandro.disla@hanwash.org</a:t>
            </a:r>
            <a:endParaRPr lang="en-HT" dirty="0"/>
          </a:p>
          <a:p>
            <a:pPr marL="285750" indent="-285750">
              <a:buFont typeface="Arial" panose="020B0604020202020204" pitchFamily="34" charset="0"/>
              <a:buChar char="•"/>
            </a:pPr>
            <a:r>
              <a:rPr lang="en-US" dirty="0"/>
              <a:t>W</a:t>
            </a:r>
            <a:r>
              <a:rPr lang="en-HT" dirty="0"/>
              <a:t>hatsap or Phone / +50941483700</a:t>
            </a:r>
          </a:p>
        </p:txBody>
      </p:sp>
    </p:spTree>
    <p:extLst>
      <p:ext uri="{BB962C8B-B14F-4D97-AF65-F5344CB8AC3E}">
        <p14:creationId xmlns:p14="http://schemas.microsoft.com/office/powerpoint/2010/main" val="786051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FDC9F-AA5A-C591-9D5C-51BBDC33006C}"/>
              </a:ext>
            </a:extLst>
          </p:cNvPr>
          <p:cNvSpPr>
            <a:spLocks noGrp="1"/>
          </p:cNvSpPr>
          <p:nvPr>
            <p:ph type="title"/>
          </p:nvPr>
        </p:nvSpPr>
        <p:spPr>
          <a:xfrm>
            <a:off x="1603122" y="363592"/>
            <a:ext cx="5937755" cy="660536"/>
          </a:xfrm>
        </p:spPr>
        <p:txBody>
          <a:bodyPr>
            <a:normAutofit fontScale="90000"/>
          </a:bodyPr>
          <a:lstStyle/>
          <a:p>
            <a:r>
              <a:rPr lang="en-HT" dirty="0"/>
              <a:t>Authenication PRocess</a:t>
            </a:r>
          </a:p>
        </p:txBody>
      </p:sp>
      <p:pic>
        <p:nvPicPr>
          <p:cNvPr id="5" name="Content Placeholder 4">
            <a:extLst>
              <a:ext uri="{FF2B5EF4-FFF2-40B4-BE49-F238E27FC236}">
                <a16:creationId xmlns:a16="http://schemas.microsoft.com/office/drawing/2014/main" id="{57273EC7-B74E-10C0-029F-D87214C8915C}"/>
              </a:ext>
            </a:extLst>
          </p:cNvPr>
          <p:cNvPicPr>
            <a:picLocks noGrp="1" noChangeAspect="1"/>
          </p:cNvPicPr>
          <p:nvPr>
            <p:ph idx="1"/>
          </p:nvPr>
        </p:nvPicPr>
        <p:blipFill>
          <a:blip r:embed="rId2"/>
          <a:stretch>
            <a:fillRect/>
          </a:stretch>
        </p:blipFill>
        <p:spPr>
          <a:xfrm>
            <a:off x="161110" y="1840993"/>
            <a:ext cx="8836586" cy="4701340"/>
          </a:xfrm>
          <a:ln>
            <a:solidFill>
              <a:schemeClr val="accent1"/>
            </a:solidFill>
          </a:ln>
        </p:spPr>
      </p:pic>
      <p:sp>
        <p:nvSpPr>
          <p:cNvPr id="6" name="Rectangle 5">
            <a:extLst>
              <a:ext uri="{FF2B5EF4-FFF2-40B4-BE49-F238E27FC236}">
                <a16:creationId xmlns:a16="http://schemas.microsoft.com/office/drawing/2014/main" id="{6496FDB7-760C-DCC3-DAD6-038F09D7DC41}"/>
              </a:ext>
            </a:extLst>
          </p:cNvPr>
          <p:cNvSpPr/>
          <p:nvPr/>
        </p:nvSpPr>
        <p:spPr>
          <a:xfrm>
            <a:off x="4047744" y="5376672"/>
            <a:ext cx="1060704" cy="829056"/>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7" name="TextBox 6">
            <a:extLst>
              <a:ext uri="{FF2B5EF4-FFF2-40B4-BE49-F238E27FC236}">
                <a16:creationId xmlns:a16="http://schemas.microsoft.com/office/drawing/2014/main" id="{A03729AE-ABDE-D280-73FC-5645DD9ECC44}"/>
              </a:ext>
            </a:extLst>
          </p:cNvPr>
          <p:cNvSpPr txBox="1"/>
          <p:nvPr/>
        </p:nvSpPr>
        <p:spPr>
          <a:xfrm>
            <a:off x="573024" y="3429000"/>
            <a:ext cx="1877568" cy="646331"/>
          </a:xfrm>
          <a:prstGeom prst="rect">
            <a:avLst/>
          </a:prstGeom>
          <a:solidFill>
            <a:schemeClr val="bg1"/>
          </a:solidFill>
          <a:ln>
            <a:solidFill>
              <a:schemeClr val="accent1"/>
            </a:solidFill>
          </a:ln>
        </p:spPr>
        <p:txBody>
          <a:bodyPr wrap="square" rtlCol="0">
            <a:spAutoFit/>
          </a:bodyPr>
          <a:lstStyle/>
          <a:p>
            <a:r>
              <a:rPr lang="en-HT" dirty="0"/>
              <a:t>Click on the Login button.</a:t>
            </a:r>
          </a:p>
        </p:txBody>
      </p:sp>
      <p:cxnSp>
        <p:nvCxnSpPr>
          <p:cNvPr id="9" name="Straight Arrow Connector 8">
            <a:extLst>
              <a:ext uri="{FF2B5EF4-FFF2-40B4-BE49-F238E27FC236}">
                <a16:creationId xmlns:a16="http://schemas.microsoft.com/office/drawing/2014/main" id="{D264DB54-06E6-7445-0247-33D64F8A7311}"/>
              </a:ext>
            </a:extLst>
          </p:cNvPr>
          <p:cNvCxnSpPr/>
          <p:nvPr/>
        </p:nvCxnSpPr>
        <p:spPr>
          <a:xfrm>
            <a:off x="2304288" y="4108704"/>
            <a:ext cx="1743456" cy="1267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5573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A4ED9-C7D7-A184-B649-995C0B96513D}"/>
              </a:ext>
            </a:extLst>
          </p:cNvPr>
          <p:cNvSpPr>
            <a:spLocks noGrp="1"/>
          </p:cNvSpPr>
          <p:nvPr>
            <p:ph type="title"/>
          </p:nvPr>
        </p:nvSpPr>
        <p:spPr>
          <a:xfrm>
            <a:off x="1633728" y="330708"/>
            <a:ext cx="5907149" cy="632460"/>
          </a:xfrm>
        </p:spPr>
        <p:txBody>
          <a:bodyPr>
            <a:normAutofit fontScale="90000"/>
          </a:bodyPr>
          <a:lstStyle/>
          <a:p>
            <a:r>
              <a:rPr lang="en-HT" dirty="0"/>
              <a:t>Authentication PRocess</a:t>
            </a:r>
          </a:p>
        </p:txBody>
      </p:sp>
      <p:pic>
        <p:nvPicPr>
          <p:cNvPr id="4" name="Picture 3">
            <a:extLst>
              <a:ext uri="{FF2B5EF4-FFF2-40B4-BE49-F238E27FC236}">
                <a16:creationId xmlns:a16="http://schemas.microsoft.com/office/drawing/2014/main" id="{ECB8CC88-F917-23BF-3C61-B0A50515D36A}"/>
              </a:ext>
            </a:extLst>
          </p:cNvPr>
          <p:cNvPicPr>
            <a:picLocks noChangeAspect="1"/>
          </p:cNvPicPr>
          <p:nvPr/>
        </p:nvPicPr>
        <p:blipFill>
          <a:blip r:embed="rId2"/>
          <a:stretch>
            <a:fillRect/>
          </a:stretch>
        </p:blipFill>
        <p:spPr>
          <a:xfrm>
            <a:off x="428244" y="2455260"/>
            <a:ext cx="8287512" cy="4402740"/>
          </a:xfrm>
          <a:prstGeom prst="rect">
            <a:avLst/>
          </a:prstGeom>
          <a:ln>
            <a:solidFill>
              <a:schemeClr val="accent1"/>
            </a:solidFill>
          </a:ln>
        </p:spPr>
      </p:pic>
      <p:sp>
        <p:nvSpPr>
          <p:cNvPr id="5" name="TextBox 4">
            <a:extLst>
              <a:ext uri="{FF2B5EF4-FFF2-40B4-BE49-F238E27FC236}">
                <a16:creationId xmlns:a16="http://schemas.microsoft.com/office/drawing/2014/main" id="{84B7FB10-E6A0-9B51-4739-B970A273A0E9}"/>
              </a:ext>
            </a:extLst>
          </p:cNvPr>
          <p:cNvSpPr txBox="1"/>
          <p:nvPr/>
        </p:nvSpPr>
        <p:spPr>
          <a:xfrm>
            <a:off x="8156448" y="2455260"/>
            <a:ext cx="559308" cy="369332"/>
          </a:xfrm>
          <a:prstGeom prst="rect">
            <a:avLst/>
          </a:prstGeom>
          <a:noFill/>
          <a:ln>
            <a:solidFill>
              <a:schemeClr val="accent1"/>
            </a:solidFill>
          </a:ln>
        </p:spPr>
        <p:txBody>
          <a:bodyPr wrap="square" rtlCol="0">
            <a:spAutoFit/>
          </a:bodyPr>
          <a:lstStyle/>
          <a:p>
            <a:endParaRPr lang="en-HT" dirty="0"/>
          </a:p>
        </p:txBody>
      </p:sp>
      <p:sp>
        <p:nvSpPr>
          <p:cNvPr id="6" name="TextBox 5">
            <a:extLst>
              <a:ext uri="{FF2B5EF4-FFF2-40B4-BE49-F238E27FC236}">
                <a16:creationId xmlns:a16="http://schemas.microsoft.com/office/drawing/2014/main" id="{BAB3C427-23D1-E3E8-0F0A-C7B9C1D2B615}"/>
              </a:ext>
            </a:extLst>
          </p:cNvPr>
          <p:cNvSpPr txBox="1"/>
          <p:nvPr/>
        </p:nvSpPr>
        <p:spPr>
          <a:xfrm>
            <a:off x="7917942" y="330708"/>
            <a:ext cx="1036320" cy="1200329"/>
          </a:xfrm>
          <a:prstGeom prst="rect">
            <a:avLst/>
          </a:prstGeom>
          <a:solidFill>
            <a:schemeClr val="bg1"/>
          </a:solidFill>
          <a:ln>
            <a:solidFill>
              <a:schemeClr val="accent1"/>
            </a:solidFill>
          </a:ln>
        </p:spPr>
        <p:txBody>
          <a:bodyPr wrap="square" rtlCol="0">
            <a:spAutoFit/>
          </a:bodyPr>
          <a:lstStyle/>
          <a:p>
            <a:r>
              <a:rPr lang="en-HT" dirty="0"/>
              <a:t>You are not logged in.</a:t>
            </a:r>
          </a:p>
        </p:txBody>
      </p:sp>
      <p:cxnSp>
        <p:nvCxnSpPr>
          <p:cNvPr id="8" name="Straight Arrow Connector 7">
            <a:extLst>
              <a:ext uri="{FF2B5EF4-FFF2-40B4-BE49-F238E27FC236}">
                <a16:creationId xmlns:a16="http://schemas.microsoft.com/office/drawing/2014/main" id="{239FCFD3-E612-E0A9-AF79-747CEEAE49E9}"/>
              </a:ext>
            </a:extLst>
          </p:cNvPr>
          <p:cNvCxnSpPr>
            <a:cxnSpLocks/>
          </p:cNvCxnSpPr>
          <p:nvPr/>
        </p:nvCxnSpPr>
        <p:spPr>
          <a:xfrm>
            <a:off x="8436102" y="1531037"/>
            <a:ext cx="0" cy="924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20524BC-6933-26B8-3DBC-FF421D705F4B}"/>
              </a:ext>
            </a:extLst>
          </p:cNvPr>
          <p:cNvSpPr/>
          <p:nvPr/>
        </p:nvSpPr>
        <p:spPr>
          <a:xfrm>
            <a:off x="2657856" y="3048000"/>
            <a:ext cx="3864864" cy="109728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11" name="TextBox 10">
            <a:extLst>
              <a:ext uri="{FF2B5EF4-FFF2-40B4-BE49-F238E27FC236}">
                <a16:creationId xmlns:a16="http://schemas.microsoft.com/office/drawing/2014/main" id="{A9DD381C-4047-C52F-0EC2-573BF3C90795}"/>
              </a:ext>
            </a:extLst>
          </p:cNvPr>
          <p:cNvSpPr txBox="1"/>
          <p:nvPr/>
        </p:nvSpPr>
        <p:spPr>
          <a:xfrm>
            <a:off x="189738" y="1227130"/>
            <a:ext cx="2705100" cy="923330"/>
          </a:xfrm>
          <a:prstGeom prst="rect">
            <a:avLst/>
          </a:prstGeom>
          <a:solidFill>
            <a:schemeClr val="bg1"/>
          </a:solidFill>
          <a:ln>
            <a:solidFill>
              <a:schemeClr val="accent1"/>
            </a:solidFill>
          </a:ln>
        </p:spPr>
        <p:txBody>
          <a:bodyPr wrap="square" rtlCol="0">
            <a:spAutoFit/>
          </a:bodyPr>
          <a:lstStyle/>
          <a:p>
            <a:r>
              <a:rPr lang="en-HT" dirty="0"/>
              <a:t>Fill with your credentials and click on the log button.</a:t>
            </a:r>
          </a:p>
        </p:txBody>
      </p:sp>
      <p:cxnSp>
        <p:nvCxnSpPr>
          <p:cNvPr id="13" name="Straight Arrow Connector 12">
            <a:extLst>
              <a:ext uri="{FF2B5EF4-FFF2-40B4-BE49-F238E27FC236}">
                <a16:creationId xmlns:a16="http://schemas.microsoft.com/office/drawing/2014/main" id="{74B421A4-BC34-5ED6-EC3C-14976B857B71}"/>
              </a:ext>
            </a:extLst>
          </p:cNvPr>
          <p:cNvCxnSpPr/>
          <p:nvPr/>
        </p:nvCxnSpPr>
        <p:spPr>
          <a:xfrm>
            <a:off x="2561463" y="2133600"/>
            <a:ext cx="1388745"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1314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A4ED9-C7D7-A184-B649-995C0B96513D}"/>
              </a:ext>
            </a:extLst>
          </p:cNvPr>
          <p:cNvSpPr>
            <a:spLocks noGrp="1"/>
          </p:cNvSpPr>
          <p:nvPr>
            <p:ph type="title"/>
          </p:nvPr>
        </p:nvSpPr>
        <p:spPr>
          <a:xfrm>
            <a:off x="1170432" y="379476"/>
            <a:ext cx="5907149" cy="632460"/>
          </a:xfrm>
        </p:spPr>
        <p:txBody>
          <a:bodyPr>
            <a:normAutofit fontScale="90000"/>
          </a:bodyPr>
          <a:lstStyle/>
          <a:p>
            <a:r>
              <a:rPr lang="en-HT" dirty="0"/>
              <a:t>Mwater Home page Portal</a:t>
            </a:r>
          </a:p>
        </p:txBody>
      </p:sp>
      <p:pic>
        <p:nvPicPr>
          <p:cNvPr id="7" name="Picture 6">
            <a:extLst>
              <a:ext uri="{FF2B5EF4-FFF2-40B4-BE49-F238E27FC236}">
                <a16:creationId xmlns:a16="http://schemas.microsoft.com/office/drawing/2014/main" id="{D8A57C59-7C2A-65AB-3E6F-D3221FA5903D}"/>
              </a:ext>
            </a:extLst>
          </p:cNvPr>
          <p:cNvPicPr>
            <a:picLocks noChangeAspect="1"/>
          </p:cNvPicPr>
          <p:nvPr/>
        </p:nvPicPr>
        <p:blipFill>
          <a:blip r:embed="rId2"/>
          <a:stretch>
            <a:fillRect/>
          </a:stretch>
        </p:blipFill>
        <p:spPr>
          <a:xfrm>
            <a:off x="240008" y="2052209"/>
            <a:ext cx="8663983" cy="4595972"/>
          </a:xfrm>
          <a:prstGeom prst="rect">
            <a:avLst/>
          </a:prstGeom>
          <a:ln>
            <a:solidFill>
              <a:schemeClr val="accent1"/>
            </a:solidFill>
          </a:ln>
        </p:spPr>
      </p:pic>
      <p:sp>
        <p:nvSpPr>
          <p:cNvPr id="9" name="Rectangle 8">
            <a:extLst>
              <a:ext uri="{FF2B5EF4-FFF2-40B4-BE49-F238E27FC236}">
                <a16:creationId xmlns:a16="http://schemas.microsoft.com/office/drawing/2014/main" id="{DE9E092A-60A8-B9FC-F68C-14D1FC014257}"/>
              </a:ext>
            </a:extLst>
          </p:cNvPr>
          <p:cNvSpPr/>
          <p:nvPr/>
        </p:nvSpPr>
        <p:spPr>
          <a:xfrm>
            <a:off x="8241792" y="2060448"/>
            <a:ext cx="658368" cy="268224"/>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12" name="TextBox 11">
            <a:extLst>
              <a:ext uri="{FF2B5EF4-FFF2-40B4-BE49-F238E27FC236}">
                <a16:creationId xmlns:a16="http://schemas.microsoft.com/office/drawing/2014/main" id="{DA5C9E8C-E0F3-D815-DF23-C322F9970AA9}"/>
              </a:ext>
            </a:extLst>
          </p:cNvPr>
          <p:cNvSpPr txBox="1"/>
          <p:nvPr/>
        </p:nvSpPr>
        <p:spPr>
          <a:xfrm>
            <a:off x="7534656" y="234041"/>
            <a:ext cx="1365504" cy="923330"/>
          </a:xfrm>
          <a:prstGeom prst="rect">
            <a:avLst/>
          </a:prstGeom>
          <a:solidFill>
            <a:schemeClr val="bg1"/>
          </a:solidFill>
          <a:ln>
            <a:solidFill>
              <a:schemeClr val="accent1"/>
            </a:solidFill>
          </a:ln>
        </p:spPr>
        <p:txBody>
          <a:bodyPr wrap="square" rtlCol="0">
            <a:spAutoFit/>
          </a:bodyPr>
          <a:lstStyle/>
          <a:p>
            <a:r>
              <a:rPr lang="en-HT" dirty="0"/>
              <a:t>You have successfully logged in.</a:t>
            </a:r>
          </a:p>
        </p:txBody>
      </p:sp>
      <p:cxnSp>
        <p:nvCxnSpPr>
          <p:cNvPr id="15" name="Straight Arrow Connector 14">
            <a:extLst>
              <a:ext uri="{FF2B5EF4-FFF2-40B4-BE49-F238E27FC236}">
                <a16:creationId xmlns:a16="http://schemas.microsoft.com/office/drawing/2014/main" id="{1150C4BD-1946-5A23-E3BD-16416785A06A}"/>
              </a:ext>
            </a:extLst>
          </p:cNvPr>
          <p:cNvCxnSpPr/>
          <p:nvPr/>
        </p:nvCxnSpPr>
        <p:spPr>
          <a:xfrm>
            <a:off x="8656320" y="1157371"/>
            <a:ext cx="0" cy="894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8507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EC145-C070-FB2E-2A30-C522C4336EB0}"/>
              </a:ext>
            </a:extLst>
          </p:cNvPr>
          <p:cNvSpPr>
            <a:spLocks noGrp="1"/>
          </p:cNvSpPr>
          <p:nvPr>
            <p:ph type="title"/>
          </p:nvPr>
        </p:nvSpPr>
        <p:spPr>
          <a:xfrm>
            <a:off x="767644" y="256533"/>
            <a:ext cx="3290594" cy="1141497"/>
          </a:xfrm>
        </p:spPr>
        <p:txBody>
          <a:bodyPr/>
          <a:lstStyle/>
          <a:p>
            <a:r>
              <a:rPr lang="en-HT" dirty="0"/>
              <a:t>Hanwash HOME</a:t>
            </a:r>
          </a:p>
        </p:txBody>
      </p:sp>
      <p:sp>
        <p:nvSpPr>
          <p:cNvPr id="4" name="Text Placeholder 3">
            <a:extLst>
              <a:ext uri="{FF2B5EF4-FFF2-40B4-BE49-F238E27FC236}">
                <a16:creationId xmlns:a16="http://schemas.microsoft.com/office/drawing/2014/main" id="{17D2ADE7-3B18-F919-87E2-9305A660376F}"/>
              </a:ext>
            </a:extLst>
          </p:cNvPr>
          <p:cNvSpPr>
            <a:spLocks noGrp="1"/>
          </p:cNvSpPr>
          <p:nvPr>
            <p:ph type="body" sz="half" idx="2"/>
          </p:nvPr>
        </p:nvSpPr>
        <p:spPr>
          <a:xfrm>
            <a:off x="767644" y="4046629"/>
            <a:ext cx="3454400" cy="717282"/>
          </a:xfrm>
          <a:ln>
            <a:solidFill>
              <a:schemeClr val="accent1"/>
            </a:solidFill>
          </a:ln>
        </p:spPr>
        <p:txBody>
          <a:bodyPr>
            <a:normAutofit fontScale="85000" lnSpcReduction="20000"/>
          </a:bodyPr>
          <a:lstStyle/>
          <a:p>
            <a:pPr algn="l"/>
            <a:r>
              <a:rPr lang="en-HT" sz="1900" dirty="0"/>
              <a:t>URL LINK </a:t>
            </a:r>
            <a:r>
              <a:rPr lang="en-HT" sz="3300" dirty="0"/>
              <a:t>: </a:t>
            </a:r>
            <a:r>
              <a:rPr lang="en-HT" sz="2500" dirty="0"/>
              <a:t>   </a:t>
            </a:r>
            <a:r>
              <a:rPr lang="en-US" sz="2500" dirty="0"/>
              <a:t>http://</a:t>
            </a:r>
            <a:r>
              <a:rPr lang="en-US" sz="2500" dirty="0" err="1"/>
              <a:t>go.mwater.co</a:t>
            </a:r>
            <a:r>
              <a:rPr lang="en-US" sz="2500" dirty="0"/>
              <a:t>/</a:t>
            </a:r>
            <a:r>
              <a:rPr lang="en-US" sz="2500" dirty="0" err="1"/>
              <a:t>hanwash</a:t>
            </a:r>
            <a:endParaRPr lang="en-US" sz="2500" dirty="0"/>
          </a:p>
          <a:p>
            <a:pPr algn="l"/>
            <a:endParaRPr lang="en-HT" dirty="0"/>
          </a:p>
        </p:txBody>
      </p:sp>
      <p:pic>
        <p:nvPicPr>
          <p:cNvPr id="7" name="Content Placeholder 6">
            <a:extLst>
              <a:ext uri="{FF2B5EF4-FFF2-40B4-BE49-F238E27FC236}">
                <a16:creationId xmlns:a16="http://schemas.microsoft.com/office/drawing/2014/main" id="{A841EF8D-2009-6023-892E-09A97CEA2B2C}"/>
              </a:ext>
            </a:extLst>
          </p:cNvPr>
          <p:cNvPicPr>
            <a:picLocks noGrp="1" noChangeAspect="1"/>
          </p:cNvPicPr>
          <p:nvPr>
            <p:ph idx="1"/>
          </p:nvPr>
        </p:nvPicPr>
        <p:blipFill>
          <a:blip r:embed="rId2"/>
          <a:stretch>
            <a:fillRect/>
          </a:stretch>
        </p:blipFill>
        <p:spPr>
          <a:xfrm>
            <a:off x="4604704" y="2814577"/>
            <a:ext cx="4539296" cy="2411500"/>
          </a:xfrm>
          <a:ln>
            <a:solidFill>
              <a:schemeClr val="accent1"/>
            </a:solidFill>
          </a:ln>
        </p:spPr>
      </p:pic>
      <p:sp>
        <p:nvSpPr>
          <p:cNvPr id="3" name="TextBox 2">
            <a:extLst>
              <a:ext uri="{FF2B5EF4-FFF2-40B4-BE49-F238E27FC236}">
                <a16:creationId xmlns:a16="http://schemas.microsoft.com/office/drawing/2014/main" id="{4E80D51F-1F04-5217-6416-2D3586049B58}"/>
              </a:ext>
            </a:extLst>
          </p:cNvPr>
          <p:cNvSpPr txBox="1"/>
          <p:nvPr/>
        </p:nvSpPr>
        <p:spPr>
          <a:xfrm>
            <a:off x="585216" y="1755648"/>
            <a:ext cx="3779520" cy="1200329"/>
          </a:xfrm>
          <a:prstGeom prst="rect">
            <a:avLst/>
          </a:prstGeom>
          <a:solidFill>
            <a:schemeClr val="bg1"/>
          </a:solidFill>
          <a:ln>
            <a:solidFill>
              <a:schemeClr val="accent1"/>
            </a:solidFill>
          </a:ln>
        </p:spPr>
        <p:txBody>
          <a:bodyPr wrap="square" rtlCol="0">
            <a:spAutoFit/>
          </a:bodyPr>
          <a:lstStyle/>
          <a:p>
            <a:r>
              <a:rPr lang="en-HT" dirty="0"/>
              <a:t>After you have been logged in mWater. Please use this link in your browser to access the HANWASH HOME CONSOLE, quickly.</a:t>
            </a:r>
          </a:p>
        </p:txBody>
      </p:sp>
    </p:spTree>
    <p:extLst>
      <p:ext uri="{BB962C8B-B14F-4D97-AF65-F5344CB8AC3E}">
        <p14:creationId xmlns:p14="http://schemas.microsoft.com/office/powerpoint/2010/main" val="3756298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03B16-7DC0-60EB-E6C9-6F85AC2B0681}"/>
              </a:ext>
            </a:extLst>
          </p:cNvPr>
          <p:cNvSpPr>
            <a:spLocks noGrp="1"/>
          </p:cNvSpPr>
          <p:nvPr>
            <p:ph type="title"/>
          </p:nvPr>
        </p:nvSpPr>
        <p:spPr>
          <a:xfrm>
            <a:off x="1752600" y="160020"/>
            <a:ext cx="5913120" cy="513080"/>
          </a:xfrm>
        </p:spPr>
        <p:txBody>
          <a:bodyPr>
            <a:normAutofit fontScale="90000"/>
          </a:bodyPr>
          <a:lstStyle/>
          <a:p>
            <a:r>
              <a:rPr lang="en-HT" dirty="0"/>
              <a:t>Access the CAP CONSOLES</a:t>
            </a:r>
          </a:p>
        </p:txBody>
      </p:sp>
      <p:pic>
        <p:nvPicPr>
          <p:cNvPr id="4" name="Picture 3">
            <a:extLst>
              <a:ext uri="{FF2B5EF4-FFF2-40B4-BE49-F238E27FC236}">
                <a16:creationId xmlns:a16="http://schemas.microsoft.com/office/drawing/2014/main" id="{4906E316-5813-B914-FFBB-CD8FF46CE855}"/>
              </a:ext>
            </a:extLst>
          </p:cNvPr>
          <p:cNvPicPr>
            <a:picLocks noChangeAspect="1"/>
          </p:cNvPicPr>
          <p:nvPr/>
        </p:nvPicPr>
        <p:blipFill>
          <a:blip r:embed="rId2"/>
          <a:stretch>
            <a:fillRect/>
          </a:stretch>
        </p:blipFill>
        <p:spPr>
          <a:xfrm>
            <a:off x="92515" y="2098548"/>
            <a:ext cx="8958970" cy="4759452"/>
          </a:xfrm>
          <a:prstGeom prst="rect">
            <a:avLst/>
          </a:prstGeom>
          <a:ln>
            <a:solidFill>
              <a:schemeClr val="accent1"/>
            </a:solidFill>
          </a:ln>
        </p:spPr>
      </p:pic>
      <p:sp>
        <p:nvSpPr>
          <p:cNvPr id="3" name="TextBox 2">
            <a:extLst>
              <a:ext uri="{FF2B5EF4-FFF2-40B4-BE49-F238E27FC236}">
                <a16:creationId xmlns:a16="http://schemas.microsoft.com/office/drawing/2014/main" id="{AD1D1120-298A-B64B-9B26-3C0DDAA671CD}"/>
              </a:ext>
            </a:extLst>
          </p:cNvPr>
          <p:cNvSpPr txBox="1"/>
          <p:nvPr/>
        </p:nvSpPr>
        <p:spPr>
          <a:xfrm>
            <a:off x="4358244" y="839354"/>
            <a:ext cx="3146961" cy="1754326"/>
          </a:xfrm>
          <a:prstGeom prst="rect">
            <a:avLst/>
          </a:prstGeom>
          <a:solidFill>
            <a:schemeClr val="bg1"/>
          </a:solidFill>
          <a:ln>
            <a:solidFill>
              <a:schemeClr val="accent1"/>
            </a:solidFill>
          </a:ln>
        </p:spPr>
        <p:txBody>
          <a:bodyPr wrap="square" rtlCol="0">
            <a:spAutoFit/>
          </a:bodyPr>
          <a:lstStyle/>
          <a:p>
            <a:r>
              <a:rPr lang="en-US" dirty="0"/>
              <a:t>W</a:t>
            </a:r>
            <a:r>
              <a:rPr lang="en-HT" dirty="0"/>
              <a:t>e make sure to make the Commune Action Plan available for each commune. It’s also available in the Overall Performance Box. Select the One that match your interest.</a:t>
            </a:r>
          </a:p>
        </p:txBody>
      </p:sp>
      <p:sp>
        <p:nvSpPr>
          <p:cNvPr id="5" name="Rectangle 4">
            <a:extLst>
              <a:ext uri="{FF2B5EF4-FFF2-40B4-BE49-F238E27FC236}">
                <a16:creationId xmlns:a16="http://schemas.microsoft.com/office/drawing/2014/main" id="{A1069029-FECF-A8B7-ACBC-87F74E199054}"/>
              </a:ext>
            </a:extLst>
          </p:cNvPr>
          <p:cNvSpPr/>
          <p:nvPr/>
        </p:nvSpPr>
        <p:spPr>
          <a:xfrm>
            <a:off x="1947333" y="3869267"/>
            <a:ext cx="592667" cy="93133"/>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6" name="Rectangle 5">
            <a:extLst>
              <a:ext uri="{FF2B5EF4-FFF2-40B4-BE49-F238E27FC236}">
                <a16:creationId xmlns:a16="http://schemas.microsoft.com/office/drawing/2014/main" id="{8F49DB85-77B9-E797-84CE-1FE8D9F9F8BA}"/>
              </a:ext>
            </a:extLst>
          </p:cNvPr>
          <p:cNvSpPr/>
          <p:nvPr/>
        </p:nvSpPr>
        <p:spPr>
          <a:xfrm>
            <a:off x="2878667" y="3750733"/>
            <a:ext cx="592666" cy="1016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12" name="Rectangle 11">
            <a:extLst>
              <a:ext uri="{FF2B5EF4-FFF2-40B4-BE49-F238E27FC236}">
                <a16:creationId xmlns:a16="http://schemas.microsoft.com/office/drawing/2014/main" id="{6B0ADA04-922C-F121-FF6E-AEB6A77EAF21}"/>
              </a:ext>
            </a:extLst>
          </p:cNvPr>
          <p:cNvSpPr/>
          <p:nvPr/>
        </p:nvSpPr>
        <p:spPr>
          <a:xfrm>
            <a:off x="3818467" y="3742267"/>
            <a:ext cx="601133" cy="1270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14" name="Rectangle 13">
            <a:extLst>
              <a:ext uri="{FF2B5EF4-FFF2-40B4-BE49-F238E27FC236}">
                <a16:creationId xmlns:a16="http://schemas.microsoft.com/office/drawing/2014/main" id="{2F913389-380E-48BB-66A4-047F4A236181}"/>
              </a:ext>
            </a:extLst>
          </p:cNvPr>
          <p:cNvSpPr/>
          <p:nvPr/>
        </p:nvSpPr>
        <p:spPr>
          <a:xfrm>
            <a:off x="4709160" y="3750733"/>
            <a:ext cx="616992" cy="1016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16" name="Rectangle 15">
            <a:extLst>
              <a:ext uri="{FF2B5EF4-FFF2-40B4-BE49-F238E27FC236}">
                <a16:creationId xmlns:a16="http://schemas.microsoft.com/office/drawing/2014/main" id="{4B0E5A52-2A33-C613-8601-EF17347B138F}"/>
              </a:ext>
            </a:extLst>
          </p:cNvPr>
          <p:cNvSpPr/>
          <p:nvPr/>
        </p:nvSpPr>
        <p:spPr>
          <a:xfrm>
            <a:off x="5698067" y="3750733"/>
            <a:ext cx="559418" cy="110067"/>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18" name="Rectangle 17">
            <a:extLst>
              <a:ext uri="{FF2B5EF4-FFF2-40B4-BE49-F238E27FC236}">
                <a16:creationId xmlns:a16="http://schemas.microsoft.com/office/drawing/2014/main" id="{2C932AC0-54A7-E00A-EFFE-C126E0914940}"/>
              </a:ext>
            </a:extLst>
          </p:cNvPr>
          <p:cNvSpPr/>
          <p:nvPr/>
        </p:nvSpPr>
        <p:spPr>
          <a:xfrm>
            <a:off x="6612467" y="3750733"/>
            <a:ext cx="584818" cy="118534"/>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cxnSp>
        <p:nvCxnSpPr>
          <p:cNvPr id="21" name="Straight Arrow Connector 20">
            <a:extLst>
              <a:ext uri="{FF2B5EF4-FFF2-40B4-BE49-F238E27FC236}">
                <a16:creationId xmlns:a16="http://schemas.microsoft.com/office/drawing/2014/main" id="{D028A5C1-887A-BE26-22C7-8189AE2B4985}"/>
              </a:ext>
            </a:extLst>
          </p:cNvPr>
          <p:cNvCxnSpPr/>
          <p:nvPr/>
        </p:nvCxnSpPr>
        <p:spPr>
          <a:xfrm flipH="1">
            <a:off x="3381278" y="2593680"/>
            <a:ext cx="1038322" cy="1182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C40E4D2-D30A-BA9A-4494-3C0421B6486F}"/>
              </a:ext>
            </a:extLst>
          </p:cNvPr>
          <p:cNvCxnSpPr/>
          <p:nvPr/>
        </p:nvCxnSpPr>
        <p:spPr>
          <a:xfrm flipH="1">
            <a:off x="4354178" y="2593680"/>
            <a:ext cx="404089" cy="1148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3DABB11-041B-7349-575B-136A8F083D31}"/>
              </a:ext>
            </a:extLst>
          </p:cNvPr>
          <p:cNvCxnSpPr/>
          <p:nvPr/>
        </p:nvCxnSpPr>
        <p:spPr>
          <a:xfrm>
            <a:off x="5313989" y="2593680"/>
            <a:ext cx="0" cy="1148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A78D0EE-86C9-873E-2061-5D274A615459}"/>
              </a:ext>
            </a:extLst>
          </p:cNvPr>
          <p:cNvCxnSpPr/>
          <p:nvPr/>
        </p:nvCxnSpPr>
        <p:spPr>
          <a:xfrm>
            <a:off x="6146800" y="2593680"/>
            <a:ext cx="0" cy="1148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DB31356-9BC8-D3E4-29CF-6548BC82E42F}"/>
              </a:ext>
            </a:extLst>
          </p:cNvPr>
          <p:cNvCxnSpPr/>
          <p:nvPr/>
        </p:nvCxnSpPr>
        <p:spPr>
          <a:xfrm>
            <a:off x="6904876" y="2593680"/>
            <a:ext cx="0" cy="1157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1408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341A7-5C0D-3EBC-FB34-432B83147786}"/>
              </a:ext>
            </a:extLst>
          </p:cNvPr>
          <p:cNvSpPr>
            <a:spLocks noGrp="1"/>
          </p:cNvSpPr>
          <p:nvPr>
            <p:ph type="ctrTitle"/>
          </p:nvPr>
        </p:nvSpPr>
        <p:spPr>
          <a:xfrm>
            <a:off x="1503071" y="2550015"/>
            <a:ext cx="6726527" cy="732237"/>
          </a:xfrm>
        </p:spPr>
        <p:txBody>
          <a:bodyPr>
            <a:normAutofit fontScale="90000"/>
          </a:bodyPr>
          <a:lstStyle/>
          <a:p>
            <a:r>
              <a:rPr lang="en-HT" dirty="0"/>
              <a:t>Console Overview</a:t>
            </a:r>
          </a:p>
        </p:txBody>
      </p:sp>
      <p:sp>
        <p:nvSpPr>
          <p:cNvPr id="6" name="TextBox 5">
            <a:extLst>
              <a:ext uri="{FF2B5EF4-FFF2-40B4-BE49-F238E27FC236}">
                <a16:creationId xmlns:a16="http://schemas.microsoft.com/office/drawing/2014/main" id="{BDA08ECF-69C3-5673-52E6-CD98EEA8C040}"/>
              </a:ext>
            </a:extLst>
          </p:cNvPr>
          <p:cNvSpPr txBox="1"/>
          <p:nvPr/>
        </p:nvSpPr>
        <p:spPr>
          <a:xfrm>
            <a:off x="2108200" y="3429000"/>
            <a:ext cx="4927600" cy="2862322"/>
          </a:xfrm>
          <a:prstGeom prst="rect">
            <a:avLst/>
          </a:prstGeom>
          <a:solidFill>
            <a:schemeClr val="tx1"/>
          </a:solidFill>
          <a:ln>
            <a:solidFill>
              <a:schemeClr val="accent1"/>
            </a:solidFill>
          </a:ln>
        </p:spPr>
        <p:txBody>
          <a:bodyPr wrap="square" rtlCol="0">
            <a:spAutoFit/>
          </a:bodyPr>
          <a:lstStyle/>
          <a:p>
            <a:r>
              <a:rPr lang="en-HT" dirty="0">
                <a:solidFill>
                  <a:schemeClr val="bg1"/>
                </a:solidFill>
              </a:rPr>
              <a:t>We have three page in the console. We are focusing this presentation intentionally in the CAP page. We have these sections in the page:</a:t>
            </a:r>
            <a:br>
              <a:rPr lang="en-HT" dirty="0">
                <a:solidFill>
                  <a:schemeClr val="bg1"/>
                </a:solidFill>
              </a:rPr>
            </a:br>
            <a:endParaRPr lang="en-HT" dirty="0">
              <a:solidFill>
                <a:schemeClr val="bg1"/>
              </a:solidFill>
            </a:endParaRPr>
          </a:p>
          <a:p>
            <a:pPr marL="342900" indent="-342900">
              <a:buFont typeface="+mj-lt"/>
              <a:buAutoNum type="arabicPeriod"/>
            </a:pPr>
            <a:r>
              <a:rPr lang="en-HT" dirty="0">
                <a:solidFill>
                  <a:schemeClr val="bg1"/>
                </a:solidFill>
              </a:rPr>
              <a:t>CAP MAP</a:t>
            </a:r>
          </a:p>
          <a:p>
            <a:pPr marL="342900" indent="-342900">
              <a:buFont typeface="+mj-lt"/>
              <a:buAutoNum type="arabicPeriod"/>
            </a:pPr>
            <a:r>
              <a:rPr lang="en-US" dirty="0">
                <a:solidFill>
                  <a:schemeClr val="bg1"/>
                </a:solidFill>
              </a:rPr>
              <a:t># of interventions by Wash Focus, Intervention &amp; Infrastructure Types (Planned)</a:t>
            </a:r>
          </a:p>
          <a:p>
            <a:pPr marL="342900" indent="-342900">
              <a:buFont typeface="+mj-lt"/>
              <a:buAutoNum type="arabicPeriod"/>
            </a:pPr>
            <a:r>
              <a:rPr lang="en-US" dirty="0">
                <a:solidFill>
                  <a:schemeClr val="bg1"/>
                </a:solidFill>
              </a:rPr>
              <a:t># of Interventions by implementation status</a:t>
            </a:r>
          </a:p>
          <a:p>
            <a:pPr marL="342900" indent="-342900">
              <a:buFont typeface="+mj-lt"/>
              <a:buAutoNum type="arabicPeriod"/>
            </a:pPr>
            <a:r>
              <a:rPr lang="en-US" dirty="0">
                <a:solidFill>
                  <a:schemeClr val="bg1"/>
                </a:solidFill>
              </a:rPr>
              <a:t>% of population with basic access to WASH services (Baseline vs Projected vs Current)</a:t>
            </a:r>
          </a:p>
        </p:txBody>
      </p:sp>
    </p:spTree>
    <p:extLst>
      <p:ext uri="{BB962C8B-B14F-4D97-AF65-F5344CB8AC3E}">
        <p14:creationId xmlns:p14="http://schemas.microsoft.com/office/powerpoint/2010/main" val="1020838349"/>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{CBF1E924-B9DB-4041-BA81-B1CBA651A201}tf10001120</Template>
  <TotalTime>8597</TotalTime>
  <Words>571</Words>
  <Application>Microsoft Macintosh PowerPoint</Application>
  <PresentationFormat>Letter Paper (8.5x11 in)</PresentationFormat>
  <Paragraphs>73</Paragraphs>
  <Slides>31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Gill Sans MT</vt:lpstr>
      <vt:lpstr>Parcel</vt:lpstr>
      <vt:lpstr>Commune Action Plan</vt:lpstr>
      <vt:lpstr> How to access the console? </vt:lpstr>
      <vt:lpstr>Mwater Home</vt:lpstr>
      <vt:lpstr>Authenication PRocess</vt:lpstr>
      <vt:lpstr>Authentication PRocess</vt:lpstr>
      <vt:lpstr>Mwater Home page Portal</vt:lpstr>
      <vt:lpstr>Hanwash HOME</vt:lpstr>
      <vt:lpstr>Access the CAP CONSOLES</vt:lpstr>
      <vt:lpstr>Console Overview</vt:lpstr>
      <vt:lpstr>CAP Console overview</vt:lpstr>
      <vt:lpstr>CAP Console overview</vt:lpstr>
      <vt:lpstr>CAP Console overview</vt:lpstr>
      <vt:lpstr>CAP Console overview</vt:lpstr>
      <vt:lpstr>Functionalities</vt:lpstr>
      <vt:lpstr>Quick filters</vt:lpstr>
      <vt:lpstr>Effect of the Quick Filters</vt:lpstr>
      <vt:lpstr>The Map</vt:lpstr>
      <vt:lpstr>The map- Zoom</vt:lpstr>
      <vt:lpstr>MAP – selection of a Point</vt:lpstr>
      <vt:lpstr>Pie Charts</vt:lpstr>
      <vt:lpstr>Pie Charts</vt:lpstr>
      <vt:lpstr>Pie Charts</vt:lpstr>
      <vt:lpstr>Pivot table &amp; Pie CHarts</vt:lpstr>
      <vt:lpstr>Donut Charts</vt:lpstr>
      <vt:lpstr>donut Charts</vt:lpstr>
      <vt:lpstr>Donut charts &amp; Demographics</vt:lpstr>
      <vt:lpstr>Export</vt:lpstr>
      <vt:lpstr>You can export a table</vt:lpstr>
      <vt:lpstr>You can export a table</vt:lpstr>
      <vt:lpstr>Other export options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Hunt</dc:creator>
  <cp:lastModifiedBy>Alexandro_ Disla</cp:lastModifiedBy>
  <cp:revision>21</cp:revision>
  <dcterms:created xsi:type="dcterms:W3CDTF">2024-03-14T13:36:03Z</dcterms:created>
  <dcterms:modified xsi:type="dcterms:W3CDTF">2024-12-16T16:32:04Z</dcterms:modified>
</cp:coreProperties>
</file>